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4.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5.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6.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7.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28.xml" ContentType="application/vnd.openxmlformats-officedocument.presentationml.tags+xml"/>
  <Override PartName="/ppt/notesSlides/notesSlide11.xml" ContentType="application/vnd.openxmlformats-officedocument.presentationml.notesSlide+xml"/>
  <Override PartName="/ppt/tags/tag29.xml" ContentType="application/vnd.openxmlformats-officedocument.presentationml.tags+xml"/>
  <Override PartName="/ppt/notesSlides/notesSlide12.xml" ContentType="application/vnd.openxmlformats-officedocument.presentationml.notesSlide+xml"/>
  <Override PartName="/ppt/tags/tag30.xml" ContentType="application/vnd.openxmlformats-officedocument.presentationml.tags+xml"/>
  <Override PartName="/ppt/notesSlides/notesSlide13.xml" ContentType="application/vnd.openxmlformats-officedocument.presentationml.notesSlide+xml"/>
  <Override PartName="/ppt/tags/tag31.xml" ContentType="application/vnd.openxmlformats-officedocument.presentationml.tags+xml"/>
  <Override PartName="/ppt/notesSlides/notesSlide14.xml" ContentType="application/vnd.openxmlformats-officedocument.presentationml.notesSlide+xml"/>
  <Override PartName="/ppt/tags/tag32.xml" ContentType="application/vnd.openxmlformats-officedocument.presentationml.tags+xml"/>
  <Override PartName="/ppt/notesSlides/notesSlide15.xml" ContentType="application/vnd.openxmlformats-officedocument.presentationml.notesSlide+xml"/>
  <Override PartName="/ppt/tags/tag33.xml" ContentType="application/vnd.openxmlformats-officedocument.presentationml.tags+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7.xml" ContentType="application/vnd.openxmlformats-officedocument.presentationml.notesSlide+xml"/>
  <Override PartName="/ppt/tags/tag39.xml" ContentType="application/vnd.openxmlformats-officedocument.presentationml.tags+xml"/>
  <Override PartName="/ppt/notesSlides/notesSlide18.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19.xml" ContentType="application/vnd.openxmlformats-officedocument.presentationml.notesSlide+xml"/>
  <Override PartName="/ppt/tags/tag42.xml" ContentType="application/vnd.openxmlformats-officedocument.presentationml.tags+xml"/>
  <Override PartName="/ppt/notesSlides/notesSlide20.xml" ContentType="application/vnd.openxmlformats-officedocument.presentationml.notesSlide+xml"/>
  <Override PartName="/ppt/tags/tag43.xml" ContentType="application/vnd.openxmlformats-officedocument.presentationml.tags+xml"/>
  <Override PartName="/ppt/notesSlides/notesSlide21.xml" ContentType="application/vnd.openxmlformats-officedocument.presentationml.notesSlide+xml"/>
  <Override PartName="/ppt/tags/tag44.xml" ContentType="application/vnd.openxmlformats-officedocument.presentationml.tags+xml"/>
  <Override PartName="/ppt/notesSlides/notesSlide22.xml" ContentType="application/vnd.openxmlformats-officedocument.presentationml.notesSlide+xml"/>
  <Override PartName="/ppt/tags/tag45.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61" r:id="rId2"/>
    <p:sldId id="2562" r:id="rId3"/>
    <p:sldId id="2593" r:id="rId4"/>
    <p:sldId id="2566" r:id="rId5"/>
    <p:sldId id="2567" r:id="rId6"/>
    <p:sldId id="2563" r:id="rId7"/>
    <p:sldId id="2650" r:id="rId8"/>
    <p:sldId id="2599" r:id="rId9"/>
    <p:sldId id="2600" r:id="rId10"/>
    <p:sldId id="2644" r:id="rId11"/>
    <p:sldId id="2661" r:id="rId12"/>
    <p:sldId id="2662" r:id="rId13"/>
    <p:sldId id="2663" r:id="rId14"/>
    <p:sldId id="2664" r:id="rId15"/>
    <p:sldId id="2665" r:id="rId16"/>
    <p:sldId id="2666" r:id="rId17"/>
    <p:sldId id="2667" r:id="rId18"/>
    <p:sldId id="2651" r:id="rId19"/>
    <p:sldId id="2639" r:id="rId20"/>
    <p:sldId id="2621" r:id="rId21"/>
    <p:sldId id="2640" r:id="rId22"/>
    <p:sldId id="2615" r:id="rId23"/>
    <p:sldId id="2668" r:id="rId24"/>
    <p:sldId id="2617" r:id="rId25"/>
    <p:sldId id="2618" r:id="rId26"/>
    <p:sldId id="2620" r:id="rId27"/>
    <p:sldId id="2658" r:id="rId28"/>
    <p:sldId id="2656" r:id="rId29"/>
    <p:sldId id="2592" r:id="rId30"/>
    <p:sldId id="2581" r:id="rId31"/>
    <p:sldId id="2645" r:id="rId32"/>
    <p:sldId id="2646" r:id="rId33"/>
    <p:sldId id="2627" r:id="rId34"/>
    <p:sldId id="2628" r:id="rId35"/>
    <p:sldId id="2633" r:id="rId36"/>
    <p:sldId id="2632" r:id="rId37"/>
    <p:sldId id="2655" r:id="rId38"/>
    <p:sldId id="2660" r:id="rId39"/>
    <p:sldId id="2659" r:id="rId40"/>
    <p:sldId id="2626" r:id="rId41"/>
    <p:sldId id="2634" r:id="rId42"/>
    <p:sldId id="2635" r:id="rId43"/>
    <p:sldId id="2637" r:id="rId44"/>
    <p:sldId id="2649" r:id="rId45"/>
  </p:sldIdLst>
  <p:sldSz cx="12192000" cy="6858000"/>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xploring Research: Performance, Affect, and Sustainability" id="{B09EFF6D-27B5-4907-A655-A31E15E97409}">
          <p14:sldIdLst>
            <p14:sldId id="2561"/>
            <p14:sldId id="2562"/>
          </p14:sldIdLst>
        </p14:section>
        <p14:section name="Why I Love Research" id="{4A79DD82-CCAF-461A-A9A0-47DA0B06F724}">
          <p14:sldIdLst>
            <p14:sldId id="2593"/>
            <p14:sldId id="2566"/>
            <p14:sldId id="2567"/>
            <p14:sldId id="2563"/>
            <p14:sldId id="2650"/>
            <p14:sldId id="2599"/>
            <p14:sldId id="2600"/>
            <p14:sldId id="2644"/>
            <p14:sldId id="2661"/>
            <p14:sldId id="2662"/>
            <p14:sldId id="2663"/>
            <p14:sldId id="2664"/>
            <p14:sldId id="2665"/>
            <p14:sldId id="2666"/>
            <p14:sldId id="2667"/>
            <p14:sldId id="2651"/>
            <p14:sldId id="2639"/>
            <p14:sldId id="2621"/>
            <p14:sldId id="2640"/>
            <p14:sldId id="2615"/>
            <p14:sldId id="2668"/>
            <p14:sldId id="2617"/>
            <p14:sldId id="2618"/>
            <p14:sldId id="2620"/>
            <p14:sldId id="2658"/>
            <p14:sldId id="2656"/>
            <p14:sldId id="2592"/>
            <p14:sldId id="2581"/>
            <p14:sldId id="2645"/>
            <p14:sldId id="2646"/>
            <p14:sldId id="2627"/>
            <p14:sldId id="2628"/>
            <p14:sldId id="2633"/>
            <p14:sldId id="2632"/>
            <p14:sldId id="2655"/>
            <p14:sldId id="2660"/>
            <p14:sldId id="2659"/>
            <p14:sldId id="2626"/>
            <p14:sldId id="2634"/>
            <p14:sldId id="2635"/>
            <p14:sldId id="2637"/>
            <p14:sldId id="264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F45C15-E10E-49D7-822D-FA30BDB220AD}" v="596" dt="2025-02-21T20:07:07.5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4660"/>
  </p:normalViewPr>
  <p:slideViewPr>
    <p:cSldViewPr snapToGrid="0">
      <p:cViewPr>
        <p:scale>
          <a:sx n="69" d="100"/>
          <a:sy n="69" d="100"/>
        </p:scale>
        <p:origin x="762" y="16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diagrams/_rels/data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ata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ata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ata5.xml.rels><?xml version="1.0" encoding="UTF-8" standalone="yes"?>
<Relationships xmlns="http://schemas.openxmlformats.org/package/2006/relationships"><Relationship Id="rId2" Type="http://schemas.openxmlformats.org/officeDocument/2006/relationships/image" Target="../media/image39.svg"/><Relationship Id="rId1" Type="http://schemas.openxmlformats.org/officeDocument/2006/relationships/image" Target="../media/image38.png"/></Relationships>
</file>

<file path=ppt/diagrams/_rels/data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ata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rawing5.xml.rels><?xml version="1.0" encoding="UTF-8" standalone="yes"?>
<Relationships xmlns="http://schemas.openxmlformats.org/package/2006/relationships"><Relationship Id="rId2" Type="http://schemas.openxmlformats.org/officeDocument/2006/relationships/image" Target="../media/image39.svg"/><Relationship Id="rId1" Type="http://schemas.openxmlformats.org/officeDocument/2006/relationships/image" Target="../media/image38.png"/></Relationships>
</file>

<file path=ppt/diagrams/_rels/drawing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CCAD46-8817-4866-AE30-6F9AE23DA04C}" type="doc">
      <dgm:prSet loTypeId="urn:microsoft.com/office/officeart/2024/3/layout/verticalVisualTextBlock1" loCatId="Picture" qsTypeId="urn:microsoft.com/office/officeart/2005/8/quickstyle/simple4" qsCatId="simple" csTypeId="urn:microsoft.com/office/officeart/2005/8/colors/accent0_1" csCatId="mainScheme" phldr="1"/>
      <dgm:spPr/>
      <dgm:t>
        <a:bodyPr/>
        <a:lstStyle/>
        <a:p>
          <a:endParaRPr lang="en-US"/>
        </a:p>
      </dgm:t>
    </dgm:pt>
    <dgm:pt modelId="{0A04F675-263E-479F-8B12-7644FDDF1B7F}">
      <dgm:prSet custT="1"/>
      <dgm:spPr/>
      <dgm:t>
        <a:bodyPr/>
        <a:lstStyle/>
        <a:p>
          <a:pPr>
            <a:lnSpc>
              <a:spcPct val="100000"/>
            </a:lnSpc>
            <a:defRPr b="1"/>
          </a:pPr>
          <a:r>
            <a:rPr lang="en-US" sz="2000" dirty="0">
              <a:solidFill>
                <a:srgbClr val="FF0000"/>
              </a:solidFill>
            </a:rPr>
            <a:t>Importance of Performance</a:t>
          </a:r>
        </a:p>
      </dgm:t>
    </dgm:pt>
    <dgm:pt modelId="{799CEC06-D118-490A-9CFC-C9EB4EBF8D53}" type="parTrans" cxnId="{55DE2928-A153-48CC-8DF1-87F3D240BA9C}">
      <dgm:prSet/>
      <dgm:spPr/>
      <dgm:t>
        <a:bodyPr/>
        <a:lstStyle/>
        <a:p>
          <a:endParaRPr lang="en-US"/>
        </a:p>
      </dgm:t>
    </dgm:pt>
    <dgm:pt modelId="{3DC80A5E-C66F-4404-A48A-F28221E45CF5}" type="sibTrans" cxnId="{55DE2928-A153-48CC-8DF1-87F3D240BA9C}">
      <dgm:prSet/>
      <dgm:spPr/>
      <dgm:t>
        <a:bodyPr/>
        <a:lstStyle/>
        <a:p>
          <a:pPr>
            <a:lnSpc>
              <a:spcPct val="100000"/>
            </a:lnSpc>
            <a:defRPr b="1"/>
          </a:pPr>
          <a:endParaRPr lang="en-US"/>
        </a:p>
      </dgm:t>
    </dgm:pt>
    <dgm:pt modelId="{D1B7BB00-38E2-4B55-8881-BD0A9E4A28CE}">
      <dgm:prSet custT="1"/>
      <dgm:spPr/>
      <dgm:t>
        <a:bodyPr/>
        <a:lstStyle/>
        <a:p>
          <a:pPr>
            <a:lnSpc>
              <a:spcPct val="100000"/>
            </a:lnSpc>
          </a:pPr>
          <a:r>
            <a:rPr lang="en-US" sz="2000" dirty="0"/>
            <a:t>Focusing on performance measurement is crucial for evaluating the effectiveness of educational methods and practices. – Effectiveness, efficiency, productivity, or learning outcomes.</a:t>
          </a:r>
        </a:p>
      </dgm:t>
    </dgm:pt>
    <dgm:pt modelId="{60559FFF-C25F-49B9-BFE5-AEA178B1212B}" type="parTrans" cxnId="{983252E6-6175-46E9-B3BE-F610BCE00B74}">
      <dgm:prSet/>
      <dgm:spPr/>
      <dgm:t>
        <a:bodyPr/>
        <a:lstStyle/>
        <a:p>
          <a:endParaRPr lang="en-US"/>
        </a:p>
      </dgm:t>
    </dgm:pt>
    <dgm:pt modelId="{457C0327-1E57-4AB8-A868-F7F23EAF66C0}" type="sibTrans" cxnId="{983252E6-6175-46E9-B3BE-F610BCE00B74}">
      <dgm:prSet/>
      <dgm:spPr/>
      <dgm:t>
        <a:bodyPr/>
        <a:lstStyle/>
        <a:p>
          <a:endParaRPr lang="en-US"/>
        </a:p>
      </dgm:t>
    </dgm:pt>
    <dgm:pt modelId="{07728FB8-CDB0-49D9-BF8E-DBCD60949989}">
      <dgm:prSet custT="1"/>
      <dgm:spPr/>
      <dgm:t>
        <a:bodyPr/>
        <a:lstStyle/>
        <a:p>
          <a:pPr>
            <a:lnSpc>
              <a:spcPct val="100000"/>
            </a:lnSpc>
            <a:defRPr b="1"/>
          </a:pPr>
          <a:r>
            <a:rPr lang="en-US" sz="2000" dirty="0">
              <a:solidFill>
                <a:srgbClr val="FF0000"/>
              </a:solidFill>
            </a:rPr>
            <a:t>Role of Affect</a:t>
          </a:r>
        </a:p>
      </dgm:t>
    </dgm:pt>
    <dgm:pt modelId="{6B86997E-26EF-4FFE-8357-03AD081C2167}" type="parTrans" cxnId="{44C71671-E4AB-42F4-8216-E643E9F96F42}">
      <dgm:prSet/>
      <dgm:spPr/>
      <dgm:t>
        <a:bodyPr/>
        <a:lstStyle/>
        <a:p>
          <a:endParaRPr lang="en-US"/>
        </a:p>
      </dgm:t>
    </dgm:pt>
    <dgm:pt modelId="{26F2C156-69AB-4993-8B3D-98E084A63BE6}" type="sibTrans" cxnId="{44C71671-E4AB-42F4-8216-E643E9F96F42}">
      <dgm:prSet/>
      <dgm:spPr/>
      <dgm:t>
        <a:bodyPr/>
        <a:lstStyle/>
        <a:p>
          <a:pPr>
            <a:lnSpc>
              <a:spcPct val="100000"/>
            </a:lnSpc>
            <a:defRPr b="1"/>
          </a:pPr>
          <a:endParaRPr lang="en-US"/>
        </a:p>
      </dgm:t>
    </dgm:pt>
    <dgm:pt modelId="{38224A51-A511-48D2-9A4B-937F7AD9C9B3}">
      <dgm:prSet custT="1"/>
      <dgm:spPr/>
      <dgm:t>
        <a:bodyPr/>
        <a:lstStyle/>
        <a:p>
          <a:pPr>
            <a:lnSpc>
              <a:spcPct val="100000"/>
            </a:lnSpc>
          </a:pPr>
          <a:r>
            <a:rPr lang="en-US" sz="2000" dirty="0"/>
            <a:t>Understanding the affective domain enhances learning experiences and emotional engagement in educational settings</a:t>
          </a:r>
          <a:r>
            <a:rPr lang="en-US" sz="1400" dirty="0"/>
            <a:t>. </a:t>
          </a:r>
          <a:r>
            <a:rPr lang="en-US" sz="2000" dirty="0"/>
            <a:t>– Emotional, cognitive, or psychological experiences that influence or are influenced by sustainability and performance</a:t>
          </a:r>
          <a:r>
            <a:rPr lang="en-US" sz="1400" dirty="0"/>
            <a:t>.</a:t>
          </a:r>
        </a:p>
      </dgm:t>
    </dgm:pt>
    <dgm:pt modelId="{C1763DCF-D1F1-4CD3-832C-6A0337D2D8B6}" type="parTrans" cxnId="{A9F3CA23-D4F2-4104-B3B8-5C54AA185882}">
      <dgm:prSet/>
      <dgm:spPr/>
      <dgm:t>
        <a:bodyPr/>
        <a:lstStyle/>
        <a:p>
          <a:endParaRPr lang="en-US"/>
        </a:p>
      </dgm:t>
    </dgm:pt>
    <dgm:pt modelId="{C052B5EC-C27F-470E-A5F1-FD3AA80014D4}" type="sibTrans" cxnId="{A9F3CA23-D4F2-4104-B3B8-5C54AA185882}">
      <dgm:prSet/>
      <dgm:spPr/>
      <dgm:t>
        <a:bodyPr/>
        <a:lstStyle/>
        <a:p>
          <a:endParaRPr lang="en-US"/>
        </a:p>
      </dgm:t>
    </dgm:pt>
    <dgm:pt modelId="{3CAEA305-800A-4C51-98FF-EE06E7B0ADC4}">
      <dgm:prSet custT="1"/>
      <dgm:spPr/>
      <dgm:t>
        <a:bodyPr/>
        <a:lstStyle/>
        <a:p>
          <a:pPr>
            <a:lnSpc>
              <a:spcPct val="100000"/>
            </a:lnSpc>
            <a:defRPr b="1"/>
          </a:pPr>
          <a:r>
            <a:rPr lang="en-US" sz="2000" dirty="0">
              <a:solidFill>
                <a:srgbClr val="FF0000"/>
              </a:solidFill>
            </a:rPr>
            <a:t>Sustainability in Research</a:t>
          </a:r>
        </a:p>
      </dgm:t>
    </dgm:pt>
    <dgm:pt modelId="{9D03E286-F27D-4327-9DD2-4F512A4B32C6}" type="parTrans" cxnId="{2FAA317B-2067-4224-A8B8-40575874003D}">
      <dgm:prSet/>
      <dgm:spPr/>
      <dgm:t>
        <a:bodyPr/>
        <a:lstStyle/>
        <a:p>
          <a:endParaRPr lang="en-US"/>
        </a:p>
      </dgm:t>
    </dgm:pt>
    <dgm:pt modelId="{30508386-FB2F-4775-B5DC-CCDBC50B6D48}" type="sibTrans" cxnId="{2FAA317B-2067-4224-A8B8-40575874003D}">
      <dgm:prSet/>
      <dgm:spPr/>
      <dgm:t>
        <a:bodyPr/>
        <a:lstStyle/>
        <a:p>
          <a:endParaRPr lang="en-US"/>
        </a:p>
      </dgm:t>
    </dgm:pt>
    <dgm:pt modelId="{01FB013E-45F2-4FDD-BE4B-E90E24FD1B0B}">
      <dgm:prSet custT="1"/>
      <dgm:spPr/>
      <dgm:t>
        <a:bodyPr/>
        <a:lstStyle/>
        <a:p>
          <a:pPr>
            <a:lnSpc>
              <a:spcPct val="100000"/>
            </a:lnSpc>
          </a:pPr>
          <a:r>
            <a:rPr lang="en-US" sz="2000" dirty="0"/>
            <a:t>Integrating sustainability into research frameworks ensures that outcomes contribute positively to future educational practices and society. – Environmental, social, and economic sustainability in organizational, educational, or technological contexts.</a:t>
          </a:r>
          <a:r>
            <a:rPr lang="en-US" sz="1400" dirty="0"/>
            <a:t>.</a:t>
          </a:r>
        </a:p>
      </dgm:t>
    </dgm:pt>
    <dgm:pt modelId="{7FCF884F-7D41-4B1F-A0BA-0A4510260254}" type="parTrans" cxnId="{0E9CC7AA-0BD7-4FFB-AC1E-4CA9392447E8}">
      <dgm:prSet/>
      <dgm:spPr/>
      <dgm:t>
        <a:bodyPr/>
        <a:lstStyle/>
        <a:p>
          <a:endParaRPr lang="en-US"/>
        </a:p>
      </dgm:t>
    </dgm:pt>
    <dgm:pt modelId="{823F9D92-9152-4E6B-83B1-7F0AF48CFAAC}" type="sibTrans" cxnId="{0E9CC7AA-0BD7-4FFB-AC1E-4CA9392447E8}">
      <dgm:prSet/>
      <dgm:spPr/>
      <dgm:t>
        <a:bodyPr/>
        <a:lstStyle/>
        <a:p>
          <a:endParaRPr lang="en-US"/>
        </a:p>
      </dgm:t>
    </dgm:pt>
    <dgm:pt modelId="{7478E301-CF2E-4107-87EA-700B8BFEE0DE}" type="pres">
      <dgm:prSet presAssocID="{19CCAD46-8817-4866-AE30-6F9AE23DA04C}" presName="Root" presStyleCnt="0">
        <dgm:presLayoutVars>
          <dgm:dir/>
          <dgm:resizeHandles val="exact"/>
        </dgm:presLayoutVars>
      </dgm:prSet>
      <dgm:spPr/>
    </dgm:pt>
    <dgm:pt modelId="{918BE7BC-ADF7-4958-8DD1-FADFAA8F8654}" type="pres">
      <dgm:prSet presAssocID="{0A04F675-263E-479F-8B12-7644FDDF1B7F}" presName="Composite" presStyleCnt="0"/>
      <dgm:spPr/>
    </dgm:pt>
    <dgm:pt modelId="{DE8EB8F0-5264-474E-A644-6FF506F89328}" type="pres">
      <dgm:prSet presAssocID="{0A04F675-263E-479F-8B12-7644FDDF1B7F}" presName="Picture" presStyleLbl="node1" presStyleIdx="0" presStyleCnt="3" custLinFactY="15207" custLinFactNeighborX="0" custLinFactNeighborY="100000"/>
      <dgm:spPr>
        <a:blipFill>
          <a:blip xmlns:r="http://schemas.openxmlformats.org/officeDocument/2006/relationships" r:embed="rId1">
            <a:extLst>
              <a:ext uri="{28A0092B-C50C-407E-A947-70E740481C1C}">
                <a14:useLocalDpi xmlns:a14="http://schemas.microsoft.com/office/drawing/2010/main" val="0"/>
              </a:ext>
            </a:extLst>
          </a:blip>
          <a:srcRect l="13699" r="12805" b="5"/>
          <a:stretch/>
        </a:blipFill>
      </dgm:spPr>
      <dgm:extLst>
        <a:ext uri="{E40237B7-FDA0-4F09-8148-C483321AD2D9}">
          <dgm14:cNvPr xmlns:dgm14="http://schemas.microsoft.com/office/drawing/2010/diagram" id="0" name="" descr="Chalk board"/>
        </a:ext>
      </dgm:extLst>
    </dgm:pt>
    <dgm:pt modelId="{D94CDFFF-C1C0-413E-AAC9-C1833DD17F83}" type="pres">
      <dgm:prSet presAssocID="{0A04F675-263E-479F-8B12-7644FDDF1B7F}" presName="Subtitle" presStyleLbl="revTx" presStyleIdx="0" presStyleCnt="6" custLinFactY="276925" custLinFactNeighborX="3" custLinFactNeighborY="300000">
        <dgm:presLayoutVars>
          <dgm:chMax val="0"/>
          <dgm:bulletEnabled/>
        </dgm:presLayoutVars>
      </dgm:prSet>
      <dgm:spPr/>
    </dgm:pt>
    <dgm:pt modelId="{1B4F8030-A8C9-452B-BBBD-1110515B1E58}" type="pres">
      <dgm:prSet presAssocID="{0A04F675-263E-479F-8B12-7644FDDF1B7F}" presName="Description" presStyleLbl="revTx" presStyleIdx="1" presStyleCnt="6" custScaleY="24738" custLinFactY="11508" custLinFactNeighborX="-577" custLinFactNeighborY="100000">
        <dgm:presLayoutVars>
          <dgm:bulletEnabled/>
        </dgm:presLayoutVars>
      </dgm:prSet>
      <dgm:spPr/>
    </dgm:pt>
    <dgm:pt modelId="{0B43F52F-9B2E-4619-BFB1-BF56D97639A7}" type="pres">
      <dgm:prSet presAssocID="{3DC80A5E-C66F-4404-A48A-F28221E45CF5}" presName="sibTrans" presStyleLbl="sibTrans2D1" presStyleIdx="0" presStyleCnt="0"/>
      <dgm:spPr/>
    </dgm:pt>
    <dgm:pt modelId="{98C613A1-B034-4233-A730-005DDC58FF43}" type="pres">
      <dgm:prSet presAssocID="{07728FB8-CDB0-49D9-BF8E-DBCD60949989}" presName="Composite" presStyleCnt="0"/>
      <dgm:spPr/>
    </dgm:pt>
    <dgm:pt modelId="{488343FD-8B40-4B4A-95F8-2B0AA2F1DF93}" type="pres">
      <dgm:prSet presAssocID="{07728FB8-CDB0-49D9-BF8E-DBCD60949989}" presName="Picture" presStyleLbl="node1" presStyleIdx="1" presStyleCnt="3" custLinFactY="9780" custLinFactNeighborX="0" custLinFactNeighborY="100000"/>
      <dgm:spPr>
        <a:blipFill>
          <a:blip xmlns:r="http://schemas.openxmlformats.org/officeDocument/2006/relationships" r:embed="rId2">
            <a:extLst>
              <a:ext uri="{28A0092B-C50C-407E-A947-70E740481C1C}">
                <a14:useLocalDpi xmlns:a14="http://schemas.microsoft.com/office/drawing/2010/main" val="0"/>
              </a:ext>
            </a:extLst>
          </a:blip>
          <a:srcRect l="20391" r="11605" b="-6"/>
          <a:stretch/>
        </a:blipFill>
      </dgm:spPr>
      <dgm:extLst>
        <a:ext uri="{E40237B7-FDA0-4F09-8148-C483321AD2D9}">
          <dgm14:cNvPr xmlns:dgm14="http://schemas.microsoft.com/office/drawing/2010/diagram" id="0" name="" descr="Classroom of students raising their hands in front of a teacher"/>
        </a:ext>
      </dgm:extLst>
    </dgm:pt>
    <dgm:pt modelId="{1DF3D174-75A9-4B58-9B3D-3615DB77FEFA}" type="pres">
      <dgm:prSet presAssocID="{07728FB8-CDB0-49D9-BF8E-DBCD60949989}" presName="Subtitle" presStyleLbl="revTx" presStyleIdx="2" presStyleCnt="6" custLinFactY="200000" custLinFactNeighborX="577" custLinFactNeighborY="290129">
        <dgm:presLayoutVars>
          <dgm:chMax val="0"/>
          <dgm:bulletEnabled/>
        </dgm:presLayoutVars>
      </dgm:prSet>
      <dgm:spPr/>
    </dgm:pt>
    <dgm:pt modelId="{D4746103-A57D-4C94-BDF3-F4BF0686C4E4}" type="pres">
      <dgm:prSet presAssocID="{07728FB8-CDB0-49D9-BF8E-DBCD60949989}" presName="Description" presStyleLbl="revTx" presStyleIdx="3" presStyleCnt="6" custLinFactY="32749" custLinFactNeighborX="-192" custLinFactNeighborY="100000">
        <dgm:presLayoutVars>
          <dgm:bulletEnabled/>
        </dgm:presLayoutVars>
      </dgm:prSet>
      <dgm:spPr/>
    </dgm:pt>
    <dgm:pt modelId="{C8AFEFED-09FF-42C4-9790-4D5A74B3CF50}" type="pres">
      <dgm:prSet presAssocID="{26F2C156-69AB-4993-8B3D-98E084A63BE6}" presName="sibTrans" presStyleLbl="sibTrans2D1" presStyleIdx="0" presStyleCnt="0"/>
      <dgm:spPr/>
    </dgm:pt>
    <dgm:pt modelId="{079E6E58-BD08-4A56-BD8A-FCD092605FD2}" type="pres">
      <dgm:prSet presAssocID="{3CAEA305-800A-4C51-98FF-EE06E7B0ADC4}" presName="Composite" presStyleCnt="0"/>
      <dgm:spPr/>
    </dgm:pt>
    <dgm:pt modelId="{B9799E5A-FF5B-46D3-892B-85F09798D354}" type="pres">
      <dgm:prSet presAssocID="{3CAEA305-800A-4C51-98FF-EE06E7B0ADC4}" presName="Picture" presStyleLbl="node1" presStyleIdx="2" presStyleCnt="3" custLinFactY="-100000" custLinFactNeighborX="0" custLinFactNeighborY="-107975"/>
      <dgm:spPr>
        <a:blipFill>
          <a:blip xmlns:r="http://schemas.openxmlformats.org/officeDocument/2006/relationships" r:embed="rId3">
            <a:extLst>
              <a:ext uri="{28A0092B-C50C-407E-A947-70E740481C1C}">
                <a14:useLocalDpi xmlns:a14="http://schemas.microsoft.com/office/drawing/2010/main" val="0"/>
              </a:ext>
            </a:extLst>
          </a:blip>
          <a:srcRect l="22884" r="10364" b="-2"/>
          <a:stretch/>
        </a:blipFill>
      </dgm:spPr>
      <dgm:extLst>
        <a:ext uri="{E40237B7-FDA0-4F09-8148-C483321AD2D9}">
          <dgm14:cNvPr xmlns:dgm14="http://schemas.microsoft.com/office/drawing/2010/diagram" id="0" name="" descr="Little girl is drawing about sustainability. Horizontal composition with copy space."/>
        </a:ext>
      </dgm:extLst>
    </dgm:pt>
    <dgm:pt modelId="{C506D0E3-920B-4D93-A75F-97A59D0DC389}" type="pres">
      <dgm:prSet presAssocID="{3CAEA305-800A-4C51-98FF-EE06E7B0ADC4}" presName="Subtitle" presStyleLbl="revTx" presStyleIdx="4" presStyleCnt="6" custLinFactY="-500000" custLinFactNeighborX="-177" custLinFactNeighborY="-514795">
        <dgm:presLayoutVars>
          <dgm:chMax val="0"/>
          <dgm:bulletEnabled/>
        </dgm:presLayoutVars>
      </dgm:prSet>
      <dgm:spPr/>
    </dgm:pt>
    <dgm:pt modelId="{9E2D30F8-C8A0-4187-89BB-AC1BF972DC4A}" type="pres">
      <dgm:prSet presAssocID="{3CAEA305-800A-4C51-98FF-EE06E7B0ADC4}" presName="Description" presStyleLbl="revTx" presStyleIdx="5" presStyleCnt="6" custLinFactY="-100000" custLinFactNeighborX="-1150" custLinFactNeighborY="-156277">
        <dgm:presLayoutVars>
          <dgm:bulletEnabled/>
        </dgm:presLayoutVars>
      </dgm:prSet>
      <dgm:spPr/>
    </dgm:pt>
  </dgm:ptLst>
  <dgm:cxnLst>
    <dgm:cxn modelId="{1DFCAF02-ED1B-4B05-A88B-465549E49413}" type="presOf" srcId="{0A04F675-263E-479F-8B12-7644FDDF1B7F}" destId="{D94CDFFF-C1C0-413E-AAC9-C1833DD17F83}" srcOrd="0" destOrd="0" presId="urn:microsoft.com/office/officeart/2024/3/layout/verticalVisualTextBlock1"/>
    <dgm:cxn modelId="{83A9A021-9315-4716-B12A-168CAF4BD19D}" type="presOf" srcId="{19CCAD46-8817-4866-AE30-6F9AE23DA04C}" destId="{7478E301-CF2E-4107-87EA-700B8BFEE0DE}" srcOrd="0" destOrd="0" presId="urn:microsoft.com/office/officeart/2024/3/layout/verticalVisualTextBlock1"/>
    <dgm:cxn modelId="{A9F3CA23-D4F2-4104-B3B8-5C54AA185882}" srcId="{07728FB8-CDB0-49D9-BF8E-DBCD60949989}" destId="{38224A51-A511-48D2-9A4B-937F7AD9C9B3}" srcOrd="0" destOrd="0" parTransId="{C1763DCF-D1F1-4CD3-832C-6A0337D2D8B6}" sibTransId="{C052B5EC-C27F-470E-A5F1-FD3AA80014D4}"/>
    <dgm:cxn modelId="{55DE2928-A153-48CC-8DF1-87F3D240BA9C}" srcId="{19CCAD46-8817-4866-AE30-6F9AE23DA04C}" destId="{0A04F675-263E-479F-8B12-7644FDDF1B7F}" srcOrd="0" destOrd="0" parTransId="{799CEC06-D118-490A-9CFC-C9EB4EBF8D53}" sibTransId="{3DC80A5E-C66F-4404-A48A-F28221E45CF5}"/>
    <dgm:cxn modelId="{E7DD365B-30D9-42DD-AB7C-F56494DC873D}" type="presOf" srcId="{01FB013E-45F2-4FDD-BE4B-E90E24FD1B0B}" destId="{9E2D30F8-C8A0-4187-89BB-AC1BF972DC4A}" srcOrd="0" destOrd="0" presId="urn:microsoft.com/office/officeart/2024/3/layout/verticalVisualTextBlock1"/>
    <dgm:cxn modelId="{8BEC9469-88DF-466C-B5E1-8327F19C590D}" type="presOf" srcId="{07728FB8-CDB0-49D9-BF8E-DBCD60949989}" destId="{1DF3D174-75A9-4B58-9B3D-3615DB77FEFA}" srcOrd="0" destOrd="0" presId="urn:microsoft.com/office/officeart/2024/3/layout/verticalVisualTextBlock1"/>
    <dgm:cxn modelId="{44C71671-E4AB-42F4-8216-E643E9F96F42}" srcId="{19CCAD46-8817-4866-AE30-6F9AE23DA04C}" destId="{07728FB8-CDB0-49D9-BF8E-DBCD60949989}" srcOrd="1" destOrd="0" parTransId="{6B86997E-26EF-4FFE-8357-03AD081C2167}" sibTransId="{26F2C156-69AB-4993-8B3D-98E084A63BE6}"/>
    <dgm:cxn modelId="{B4C76156-C204-4610-9DA4-192CC26DBC8D}" type="presOf" srcId="{3DC80A5E-C66F-4404-A48A-F28221E45CF5}" destId="{0B43F52F-9B2E-4619-BFB1-BF56D97639A7}" srcOrd="0" destOrd="0" presId="urn:microsoft.com/office/officeart/2024/3/layout/verticalVisualTextBlock1"/>
    <dgm:cxn modelId="{2FAA317B-2067-4224-A8B8-40575874003D}" srcId="{19CCAD46-8817-4866-AE30-6F9AE23DA04C}" destId="{3CAEA305-800A-4C51-98FF-EE06E7B0ADC4}" srcOrd="2" destOrd="0" parTransId="{9D03E286-F27D-4327-9DD2-4F512A4B32C6}" sibTransId="{30508386-FB2F-4775-B5DC-CCDBC50B6D48}"/>
    <dgm:cxn modelId="{3F191E7E-259A-4229-96FA-6309DCE7B5F6}" type="presOf" srcId="{26F2C156-69AB-4993-8B3D-98E084A63BE6}" destId="{C8AFEFED-09FF-42C4-9790-4D5A74B3CF50}" srcOrd="0" destOrd="0" presId="urn:microsoft.com/office/officeart/2024/3/layout/verticalVisualTextBlock1"/>
    <dgm:cxn modelId="{FC1D1187-8292-4BB4-A589-E6B731686FE9}" type="presOf" srcId="{3CAEA305-800A-4C51-98FF-EE06E7B0ADC4}" destId="{C506D0E3-920B-4D93-A75F-97A59D0DC389}" srcOrd="0" destOrd="0" presId="urn:microsoft.com/office/officeart/2024/3/layout/verticalVisualTextBlock1"/>
    <dgm:cxn modelId="{0E9CC7AA-0BD7-4FFB-AC1E-4CA9392447E8}" srcId="{3CAEA305-800A-4C51-98FF-EE06E7B0ADC4}" destId="{01FB013E-45F2-4FDD-BE4B-E90E24FD1B0B}" srcOrd="0" destOrd="0" parTransId="{7FCF884F-7D41-4B1F-A0BA-0A4510260254}" sibTransId="{823F9D92-9152-4E6B-83B1-7F0AF48CFAAC}"/>
    <dgm:cxn modelId="{DFBD90DA-7AFA-4A99-9EA8-5A7DB5207051}" type="presOf" srcId="{38224A51-A511-48D2-9A4B-937F7AD9C9B3}" destId="{D4746103-A57D-4C94-BDF3-F4BF0686C4E4}" srcOrd="0" destOrd="0" presId="urn:microsoft.com/office/officeart/2024/3/layout/verticalVisualTextBlock1"/>
    <dgm:cxn modelId="{983252E6-6175-46E9-B3BE-F610BCE00B74}" srcId="{0A04F675-263E-479F-8B12-7644FDDF1B7F}" destId="{D1B7BB00-38E2-4B55-8881-BD0A9E4A28CE}" srcOrd="0" destOrd="0" parTransId="{60559FFF-C25F-49B9-BFE5-AEA178B1212B}" sibTransId="{457C0327-1E57-4AB8-A868-F7F23EAF66C0}"/>
    <dgm:cxn modelId="{96EDD4FD-9AD3-4EEF-9E02-D135F0735758}" type="presOf" srcId="{D1B7BB00-38E2-4B55-8881-BD0A9E4A28CE}" destId="{1B4F8030-A8C9-452B-BBBD-1110515B1E58}" srcOrd="0" destOrd="0" presId="urn:microsoft.com/office/officeart/2024/3/layout/verticalVisualTextBlock1"/>
    <dgm:cxn modelId="{7ABF9EC7-2D4A-4785-878D-AE20EEA2935B}" type="presParOf" srcId="{7478E301-CF2E-4107-87EA-700B8BFEE0DE}" destId="{918BE7BC-ADF7-4958-8DD1-FADFAA8F8654}" srcOrd="0" destOrd="0" presId="urn:microsoft.com/office/officeart/2024/3/layout/verticalVisualTextBlock1"/>
    <dgm:cxn modelId="{C8F38C17-0BA5-45B4-9048-59E34B123FF2}" type="presParOf" srcId="{918BE7BC-ADF7-4958-8DD1-FADFAA8F8654}" destId="{DE8EB8F0-5264-474E-A644-6FF506F89328}" srcOrd="0" destOrd="0" presId="urn:microsoft.com/office/officeart/2024/3/layout/verticalVisualTextBlock1"/>
    <dgm:cxn modelId="{C649263F-F479-44A9-AF73-95FFE58B0775}" type="presParOf" srcId="{918BE7BC-ADF7-4958-8DD1-FADFAA8F8654}" destId="{D94CDFFF-C1C0-413E-AAC9-C1833DD17F83}" srcOrd="1" destOrd="0" presId="urn:microsoft.com/office/officeart/2024/3/layout/verticalVisualTextBlock1"/>
    <dgm:cxn modelId="{EB7D0490-D222-4B82-98D8-CE51AFCF2140}" type="presParOf" srcId="{918BE7BC-ADF7-4958-8DD1-FADFAA8F8654}" destId="{1B4F8030-A8C9-452B-BBBD-1110515B1E58}" srcOrd="2" destOrd="0" presId="urn:microsoft.com/office/officeart/2024/3/layout/verticalVisualTextBlock1"/>
    <dgm:cxn modelId="{42BBBAC4-4171-436D-BC40-ED1542EA667A}" type="presParOf" srcId="{7478E301-CF2E-4107-87EA-700B8BFEE0DE}" destId="{0B43F52F-9B2E-4619-BFB1-BF56D97639A7}" srcOrd="1" destOrd="0" presId="urn:microsoft.com/office/officeart/2024/3/layout/verticalVisualTextBlock1"/>
    <dgm:cxn modelId="{4D2B6DB1-00F5-4691-94AB-97F11029EB5A}" type="presParOf" srcId="{7478E301-CF2E-4107-87EA-700B8BFEE0DE}" destId="{98C613A1-B034-4233-A730-005DDC58FF43}" srcOrd="2" destOrd="0" presId="urn:microsoft.com/office/officeart/2024/3/layout/verticalVisualTextBlock1"/>
    <dgm:cxn modelId="{A98CBDCD-48AB-4B3B-9140-C32327DC6A45}" type="presParOf" srcId="{98C613A1-B034-4233-A730-005DDC58FF43}" destId="{488343FD-8B40-4B4A-95F8-2B0AA2F1DF93}" srcOrd="0" destOrd="0" presId="urn:microsoft.com/office/officeart/2024/3/layout/verticalVisualTextBlock1"/>
    <dgm:cxn modelId="{D2C552A1-BCF5-41FE-828E-60A34154FBDA}" type="presParOf" srcId="{98C613A1-B034-4233-A730-005DDC58FF43}" destId="{1DF3D174-75A9-4B58-9B3D-3615DB77FEFA}" srcOrd="1" destOrd="0" presId="urn:microsoft.com/office/officeart/2024/3/layout/verticalVisualTextBlock1"/>
    <dgm:cxn modelId="{52D23FC2-49DC-4BD2-9ABC-26980B2BCFC5}" type="presParOf" srcId="{98C613A1-B034-4233-A730-005DDC58FF43}" destId="{D4746103-A57D-4C94-BDF3-F4BF0686C4E4}" srcOrd="2" destOrd="0" presId="urn:microsoft.com/office/officeart/2024/3/layout/verticalVisualTextBlock1"/>
    <dgm:cxn modelId="{208E2C53-056E-4E76-A3F4-A156222B122F}" type="presParOf" srcId="{7478E301-CF2E-4107-87EA-700B8BFEE0DE}" destId="{C8AFEFED-09FF-42C4-9790-4D5A74B3CF50}" srcOrd="3" destOrd="0" presId="urn:microsoft.com/office/officeart/2024/3/layout/verticalVisualTextBlock1"/>
    <dgm:cxn modelId="{B006F80A-333C-401D-AF26-05EEB1403CE0}" type="presParOf" srcId="{7478E301-CF2E-4107-87EA-700B8BFEE0DE}" destId="{079E6E58-BD08-4A56-BD8A-FCD092605FD2}" srcOrd="4" destOrd="0" presId="urn:microsoft.com/office/officeart/2024/3/layout/verticalVisualTextBlock1"/>
    <dgm:cxn modelId="{39011D07-9169-4D31-AEC2-154ED0FCA307}" type="presParOf" srcId="{079E6E58-BD08-4A56-BD8A-FCD092605FD2}" destId="{B9799E5A-FF5B-46D3-892B-85F09798D354}" srcOrd="0" destOrd="0" presId="urn:microsoft.com/office/officeart/2024/3/layout/verticalVisualTextBlock1"/>
    <dgm:cxn modelId="{E4DD1351-C757-4ABB-BC34-7BB685488C4B}" type="presParOf" srcId="{079E6E58-BD08-4A56-BD8A-FCD092605FD2}" destId="{C506D0E3-920B-4D93-A75F-97A59D0DC389}" srcOrd="1" destOrd="0" presId="urn:microsoft.com/office/officeart/2024/3/layout/verticalVisualTextBlock1"/>
    <dgm:cxn modelId="{944EF229-3012-4B5A-871A-8C5E850B3DC1}" type="presParOf" srcId="{079E6E58-BD08-4A56-BD8A-FCD092605FD2}" destId="{9E2D30F8-C8A0-4187-89BB-AC1BF972DC4A}" srcOrd="2" destOrd="0" presId="urn:microsoft.com/office/officeart/2024/3/layout/verticalVisualTextBlock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CD547-9BDA-42BB-BA07-361DD997274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E421647-949C-49EA-BD38-03A1B06FCF27}">
      <dgm:prSet/>
      <dgm:spPr/>
      <dgm:t>
        <a:bodyPr/>
        <a:lstStyle/>
        <a:p>
          <a:r>
            <a:rPr lang="en-US" dirty="0"/>
            <a:t>Select games based on key student preference factors, such as social features, modding capabilities, and immersive storytelling.</a:t>
          </a:r>
        </a:p>
      </dgm:t>
    </dgm:pt>
    <dgm:pt modelId="{A0D69E58-12A1-473D-BF89-2A753A657643}" type="parTrans" cxnId="{BC4CA031-BC7B-4025-9DE8-8761ADDBA038}">
      <dgm:prSet/>
      <dgm:spPr/>
      <dgm:t>
        <a:bodyPr/>
        <a:lstStyle/>
        <a:p>
          <a:endParaRPr lang="en-US"/>
        </a:p>
      </dgm:t>
    </dgm:pt>
    <dgm:pt modelId="{2021A7E5-7A3E-45F9-B771-67B04C66EBF7}" type="sibTrans" cxnId="{BC4CA031-BC7B-4025-9DE8-8761ADDBA038}">
      <dgm:prSet/>
      <dgm:spPr/>
      <dgm:t>
        <a:bodyPr/>
        <a:lstStyle/>
        <a:p>
          <a:endParaRPr lang="en-US"/>
        </a:p>
      </dgm:t>
    </dgm:pt>
    <dgm:pt modelId="{94776D6B-1F62-4D8B-88C5-0D2740883558}">
      <dgm:prSet/>
      <dgm:spPr/>
      <dgm:t>
        <a:bodyPr/>
        <a:lstStyle/>
        <a:p>
          <a:r>
            <a:rPr lang="en-US" dirty="0"/>
            <a:t>Ensure that chosen games align with institutional and curricular requirements (e.g., free-to-play, online accessibility).</a:t>
          </a:r>
        </a:p>
      </dgm:t>
    </dgm:pt>
    <dgm:pt modelId="{B415BB0E-D39C-4DA4-AFF2-9CC1FD39BF49}" type="parTrans" cxnId="{709FC31B-0B3A-4A2A-AEA6-AD3CEA148D4A}">
      <dgm:prSet/>
      <dgm:spPr/>
      <dgm:t>
        <a:bodyPr/>
        <a:lstStyle/>
        <a:p>
          <a:endParaRPr lang="en-US"/>
        </a:p>
      </dgm:t>
    </dgm:pt>
    <dgm:pt modelId="{3EA0638D-7EA1-4C7A-9964-522B46713B90}" type="sibTrans" cxnId="{709FC31B-0B3A-4A2A-AEA6-AD3CEA148D4A}">
      <dgm:prSet/>
      <dgm:spPr/>
      <dgm:t>
        <a:bodyPr/>
        <a:lstStyle/>
        <a:p>
          <a:endParaRPr lang="en-US"/>
        </a:p>
      </dgm:t>
    </dgm:pt>
    <dgm:pt modelId="{36DF0CEC-2C68-47D3-BEF2-498DA1E3E136}">
      <dgm:prSet/>
      <dgm:spPr/>
      <dgm:t>
        <a:bodyPr/>
        <a:lstStyle/>
        <a:p>
          <a:r>
            <a:rPr lang="en-US" dirty="0"/>
            <a:t>Consider genres that support learning without requiring complex gameplay (e.g., strategy, simulation, role-playing).</a:t>
          </a:r>
        </a:p>
      </dgm:t>
    </dgm:pt>
    <dgm:pt modelId="{8D78FB96-4785-4665-A377-11210059DA05}" type="parTrans" cxnId="{1E835F42-0E9E-4181-A0BA-946972F20368}">
      <dgm:prSet/>
      <dgm:spPr/>
      <dgm:t>
        <a:bodyPr/>
        <a:lstStyle/>
        <a:p>
          <a:endParaRPr lang="en-US"/>
        </a:p>
      </dgm:t>
    </dgm:pt>
    <dgm:pt modelId="{9E3CE136-719E-469C-BB3E-E450FA48B2E8}" type="sibTrans" cxnId="{1E835F42-0E9E-4181-A0BA-946972F20368}">
      <dgm:prSet/>
      <dgm:spPr/>
      <dgm:t>
        <a:bodyPr/>
        <a:lstStyle/>
        <a:p>
          <a:endParaRPr lang="en-US"/>
        </a:p>
      </dgm:t>
    </dgm:pt>
    <dgm:pt modelId="{410A1073-4A93-456F-9C1F-629DB3A27AD7}" type="pres">
      <dgm:prSet presAssocID="{5C8CD547-9BDA-42BB-BA07-361DD9972741}" presName="root" presStyleCnt="0">
        <dgm:presLayoutVars>
          <dgm:dir/>
          <dgm:resizeHandles val="exact"/>
        </dgm:presLayoutVars>
      </dgm:prSet>
      <dgm:spPr/>
    </dgm:pt>
    <dgm:pt modelId="{AE4B7CAE-59F7-49A3-B1DE-A6D894BB4BD7}" type="pres">
      <dgm:prSet presAssocID="{6E421647-949C-49EA-BD38-03A1B06FCF27}" presName="compNode" presStyleCnt="0"/>
      <dgm:spPr/>
    </dgm:pt>
    <dgm:pt modelId="{929F7EB5-054C-432A-9461-368E15565E8A}" type="pres">
      <dgm:prSet presAssocID="{6E421647-949C-49EA-BD38-03A1B06FCF27}" presName="bgRect" presStyleLbl="bgShp" presStyleIdx="0" presStyleCnt="3"/>
      <dgm:spPr/>
    </dgm:pt>
    <dgm:pt modelId="{572BD518-A5C5-4456-B6FD-115B990F9659}" type="pres">
      <dgm:prSet presAssocID="{6E421647-949C-49EA-BD38-03A1B06FCF2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me controller"/>
        </a:ext>
      </dgm:extLst>
    </dgm:pt>
    <dgm:pt modelId="{AD5B6EC7-DA7F-4116-AE35-C963225D1584}" type="pres">
      <dgm:prSet presAssocID="{6E421647-949C-49EA-BD38-03A1B06FCF27}" presName="spaceRect" presStyleCnt="0"/>
      <dgm:spPr/>
    </dgm:pt>
    <dgm:pt modelId="{67F5D81E-789B-461F-940A-CABE655B89DB}" type="pres">
      <dgm:prSet presAssocID="{6E421647-949C-49EA-BD38-03A1B06FCF27}" presName="parTx" presStyleLbl="revTx" presStyleIdx="0" presStyleCnt="3">
        <dgm:presLayoutVars>
          <dgm:chMax val="0"/>
          <dgm:chPref val="0"/>
        </dgm:presLayoutVars>
      </dgm:prSet>
      <dgm:spPr/>
    </dgm:pt>
    <dgm:pt modelId="{47B4F368-2CE0-4E07-93A6-D434C692D234}" type="pres">
      <dgm:prSet presAssocID="{2021A7E5-7A3E-45F9-B771-67B04C66EBF7}" presName="sibTrans" presStyleCnt="0"/>
      <dgm:spPr/>
    </dgm:pt>
    <dgm:pt modelId="{B28136F7-B3D0-42ED-84D7-32699287F41B}" type="pres">
      <dgm:prSet presAssocID="{94776D6B-1F62-4D8B-88C5-0D2740883558}" presName="compNode" presStyleCnt="0"/>
      <dgm:spPr/>
    </dgm:pt>
    <dgm:pt modelId="{0C41A6F5-6BE4-475A-9441-3BB6F397D253}" type="pres">
      <dgm:prSet presAssocID="{94776D6B-1F62-4D8B-88C5-0D2740883558}" presName="bgRect" presStyleLbl="bgShp" presStyleIdx="1" presStyleCnt="3"/>
      <dgm:spPr/>
    </dgm:pt>
    <dgm:pt modelId="{B350427C-3622-448A-BF2C-4691B430D5C4}" type="pres">
      <dgm:prSet presAssocID="{94776D6B-1F62-4D8B-88C5-0D274088355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sketball"/>
        </a:ext>
      </dgm:extLst>
    </dgm:pt>
    <dgm:pt modelId="{07C85C74-928F-410A-9078-59B32DB29C47}" type="pres">
      <dgm:prSet presAssocID="{94776D6B-1F62-4D8B-88C5-0D2740883558}" presName="spaceRect" presStyleCnt="0"/>
      <dgm:spPr/>
    </dgm:pt>
    <dgm:pt modelId="{980DF929-B3A9-4E33-8F41-BBE3E200EEB6}" type="pres">
      <dgm:prSet presAssocID="{94776D6B-1F62-4D8B-88C5-0D2740883558}" presName="parTx" presStyleLbl="revTx" presStyleIdx="1" presStyleCnt="3">
        <dgm:presLayoutVars>
          <dgm:chMax val="0"/>
          <dgm:chPref val="0"/>
        </dgm:presLayoutVars>
      </dgm:prSet>
      <dgm:spPr/>
    </dgm:pt>
    <dgm:pt modelId="{15620651-163B-4E1C-AC1E-6C0E5318F02A}" type="pres">
      <dgm:prSet presAssocID="{3EA0638D-7EA1-4C7A-9964-522B46713B90}" presName="sibTrans" presStyleCnt="0"/>
      <dgm:spPr/>
    </dgm:pt>
    <dgm:pt modelId="{5A9EE02C-6DCD-4F36-88E7-259DEF4A9A7F}" type="pres">
      <dgm:prSet presAssocID="{36DF0CEC-2C68-47D3-BEF2-498DA1E3E136}" presName="compNode" presStyleCnt="0"/>
      <dgm:spPr/>
    </dgm:pt>
    <dgm:pt modelId="{DB33FAC4-92B3-43B7-88EC-F30679B9C62E}" type="pres">
      <dgm:prSet presAssocID="{36DF0CEC-2C68-47D3-BEF2-498DA1E3E136}" presName="bgRect" presStyleLbl="bgShp" presStyleIdx="2" presStyleCnt="3"/>
      <dgm:spPr/>
    </dgm:pt>
    <dgm:pt modelId="{1E6F19EB-CDFF-48DD-9C12-C5222DB9FF68}" type="pres">
      <dgm:prSet presAssocID="{36DF0CEC-2C68-47D3-BEF2-498DA1E3E13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laying Cards"/>
        </a:ext>
      </dgm:extLst>
    </dgm:pt>
    <dgm:pt modelId="{AEE24D0B-0DAE-404F-BF24-370F4967E9AC}" type="pres">
      <dgm:prSet presAssocID="{36DF0CEC-2C68-47D3-BEF2-498DA1E3E136}" presName="spaceRect" presStyleCnt="0"/>
      <dgm:spPr/>
    </dgm:pt>
    <dgm:pt modelId="{CEF790E4-1EF8-42D6-A2A2-2456D5EB7560}" type="pres">
      <dgm:prSet presAssocID="{36DF0CEC-2C68-47D3-BEF2-498DA1E3E136}" presName="parTx" presStyleLbl="revTx" presStyleIdx="2" presStyleCnt="3">
        <dgm:presLayoutVars>
          <dgm:chMax val="0"/>
          <dgm:chPref val="0"/>
        </dgm:presLayoutVars>
      </dgm:prSet>
      <dgm:spPr/>
    </dgm:pt>
  </dgm:ptLst>
  <dgm:cxnLst>
    <dgm:cxn modelId="{A042990E-AB04-4A72-89FC-B6CE3D8FB597}" type="presOf" srcId="{36DF0CEC-2C68-47D3-BEF2-498DA1E3E136}" destId="{CEF790E4-1EF8-42D6-A2A2-2456D5EB7560}" srcOrd="0" destOrd="0" presId="urn:microsoft.com/office/officeart/2018/2/layout/IconVerticalSolidList"/>
    <dgm:cxn modelId="{5BDA9E19-593A-47B5-8E76-522B76AEDC36}" type="presOf" srcId="{94776D6B-1F62-4D8B-88C5-0D2740883558}" destId="{980DF929-B3A9-4E33-8F41-BBE3E200EEB6}" srcOrd="0" destOrd="0" presId="urn:microsoft.com/office/officeart/2018/2/layout/IconVerticalSolidList"/>
    <dgm:cxn modelId="{709FC31B-0B3A-4A2A-AEA6-AD3CEA148D4A}" srcId="{5C8CD547-9BDA-42BB-BA07-361DD9972741}" destId="{94776D6B-1F62-4D8B-88C5-0D2740883558}" srcOrd="1" destOrd="0" parTransId="{B415BB0E-D39C-4DA4-AFF2-9CC1FD39BF49}" sibTransId="{3EA0638D-7EA1-4C7A-9964-522B46713B90}"/>
    <dgm:cxn modelId="{6EE77B1C-3210-4D70-9E65-F55728068CAE}" type="presOf" srcId="{5C8CD547-9BDA-42BB-BA07-361DD9972741}" destId="{410A1073-4A93-456F-9C1F-629DB3A27AD7}" srcOrd="0" destOrd="0" presId="urn:microsoft.com/office/officeart/2018/2/layout/IconVerticalSolidList"/>
    <dgm:cxn modelId="{BC4CA031-BC7B-4025-9DE8-8761ADDBA038}" srcId="{5C8CD547-9BDA-42BB-BA07-361DD9972741}" destId="{6E421647-949C-49EA-BD38-03A1B06FCF27}" srcOrd="0" destOrd="0" parTransId="{A0D69E58-12A1-473D-BF89-2A753A657643}" sibTransId="{2021A7E5-7A3E-45F9-B771-67B04C66EBF7}"/>
    <dgm:cxn modelId="{1E835F42-0E9E-4181-A0BA-946972F20368}" srcId="{5C8CD547-9BDA-42BB-BA07-361DD9972741}" destId="{36DF0CEC-2C68-47D3-BEF2-498DA1E3E136}" srcOrd="2" destOrd="0" parTransId="{8D78FB96-4785-4665-A377-11210059DA05}" sibTransId="{9E3CE136-719E-469C-BB3E-E450FA48B2E8}"/>
    <dgm:cxn modelId="{C6D3B5F1-AF3E-4968-A7D1-2DC122F958D3}" type="presOf" srcId="{6E421647-949C-49EA-BD38-03A1B06FCF27}" destId="{67F5D81E-789B-461F-940A-CABE655B89DB}" srcOrd="0" destOrd="0" presId="urn:microsoft.com/office/officeart/2018/2/layout/IconVerticalSolidList"/>
    <dgm:cxn modelId="{3CE71AEB-36E6-44DC-BBB4-00F7A0DFF9DE}" type="presParOf" srcId="{410A1073-4A93-456F-9C1F-629DB3A27AD7}" destId="{AE4B7CAE-59F7-49A3-B1DE-A6D894BB4BD7}" srcOrd="0" destOrd="0" presId="urn:microsoft.com/office/officeart/2018/2/layout/IconVerticalSolidList"/>
    <dgm:cxn modelId="{F3055847-530C-4D3A-A337-80418F021863}" type="presParOf" srcId="{AE4B7CAE-59F7-49A3-B1DE-A6D894BB4BD7}" destId="{929F7EB5-054C-432A-9461-368E15565E8A}" srcOrd="0" destOrd="0" presId="urn:microsoft.com/office/officeart/2018/2/layout/IconVerticalSolidList"/>
    <dgm:cxn modelId="{AD38AD63-59ED-4BB9-BA0D-FE286404AE8A}" type="presParOf" srcId="{AE4B7CAE-59F7-49A3-B1DE-A6D894BB4BD7}" destId="{572BD518-A5C5-4456-B6FD-115B990F9659}" srcOrd="1" destOrd="0" presId="urn:microsoft.com/office/officeart/2018/2/layout/IconVerticalSolidList"/>
    <dgm:cxn modelId="{82CDCF75-469D-4776-AA5E-6EBCE6C5DC29}" type="presParOf" srcId="{AE4B7CAE-59F7-49A3-B1DE-A6D894BB4BD7}" destId="{AD5B6EC7-DA7F-4116-AE35-C963225D1584}" srcOrd="2" destOrd="0" presId="urn:microsoft.com/office/officeart/2018/2/layout/IconVerticalSolidList"/>
    <dgm:cxn modelId="{C890B401-A07D-4B23-8B24-1B44CD70ED32}" type="presParOf" srcId="{AE4B7CAE-59F7-49A3-B1DE-A6D894BB4BD7}" destId="{67F5D81E-789B-461F-940A-CABE655B89DB}" srcOrd="3" destOrd="0" presId="urn:microsoft.com/office/officeart/2018/2/layout/IconVerticalSolidList"/>
    <dgm:cxn modelId="{D53E6380-99DF-4B5C-B435-7C5F6ECAF4E1}" type="presParOf" srcId="{410A1073-4A93-456F-9C1F-629DB3A27AD7}" destId="{47B4F368-2CE0-4E07-93A6-D434C692D234}" srcOrd="1" destOrd="0" presId="urn:microsoft.com/office/officeart/2018/2/layout/IconVerticalSolidList"/>
    <dgm:cxn modelId="{B8757E8A-9EF4-4341-BF58-A20968DC9F30}" type="presParOf" srcId="{410A1073-4A93-456F-9C1F-629DB3A27AD7}" destId="{B28136F7-B3D0-42ED-84D7-32699287F41B}" srcOrd="2" destOrd="0" presId="urn:microsoft.com/office/officeart/2018/2/layout/IconVerticalSolidList"/>
    <dgm:cxn modelId="{A755E7F6-361D-4768-B8E0-C0C7CC445868}" type="presParOf" srcId="{B28136F7-B3D0-42ED-84D7-32699287F41B}" destId="{0C41A6F5-6BE4-475A-9441-3BB6F397D253}" srcOrd="0" destOrd="0" presId="urn:microsoft.com/office/officeart/2018/2/layout/IconVerticalSolidList"/>
    <dgm:cxn modelId="{82108B2C-209A-49BD-B0BB-F56375BD91DE}" type="presParOf" srcId="{B28136F7-B3D0-42ED-84D7-32699287F41B}" destId="{B350427C-3622-448A-BF2C-4691B430D5C4}" srcOrd="1" destOrd="0" presId="urn:microsoft.com/office/officeart/2018/2/layout/IconVerticalSolidList"/>
    <dgm:cxn modelId="{AD5CC395-215E-418A-B045-79E4EC0B063D}" type="presParOf" srcId="{B28136F7-B3D0-42ED-84D7-32699287F41B}" destId="{07C85C74-928F-410A-9078-59B32DB29C47}" srcOrd="2" destOrd="0" presId="urn:microsoft.com/office/officeart/2018/2/layout/IconVerticalSolidList"/>
    <dgm:cxn modelId="{7ECEDD71-5E76-43A5-8955-3CA9DA990D95}" type="presParOf" srcId="{B28136F7-B3D0-42ED-84D7-32699287F41B}" destId="{980DF929-B3A9-4E33-8F41-BBE3E200EEB6}" srcOrd="3" destOrd="0" presId="urn:microsoft.com/office/officeart/2018/2/layout/IconVerticalSolidList"/>
    <dgm:cxn modelId="{4CAA8D1D-9728-494E-9DCD-C05FCFE23B26}" type="presParOf" srcId="{410A1073-4A93-456F-9C1F-629DB3A27AD7}" destId="{15620651-163B-4E1C-AC1E-6C0E5318F02A}" srcOrd="3" destOrd="0" presId="urn:microsoft.com/office/officeart/2018/2/layout/IconVerticalSolidList"/>
    <dgm:cxn modelId="{CD345887-E755-40E8-8FF6-379B0F9B2DB9}" type="presParOf" srcId="{410A1073-4A93-456F-9C1F-629DB3A27AD7}" destId="{5A9EE02C-6DCD-4F36-88E7-259DEF4A9A7F}" srcOrd="4" destOrd="0" presId="urn:microsoft.com/office/officeart/2018/2/layout/IconVerticalSolidList"/>
    <dgm:cxn modelId="{76C10678-AAA3-4E83-A485-CE62E614DDBF}" type="presParOf" srcId="{5A9EE02C-6DCD-4F36-88E7-259DEF4A9A7F}" destId="{DB33FAC4-92B3-43B7-88EC-F30679B9C62E}" srcOrd="0" destOrd="0" presId="urn:microsoft.com/office/officeart/2018/2/layout/IconVerticalSolidList"/>
    <dgm:cxn modelId="{74101660-6412-4D2B-AA15-2061F4D196EC}" type="presParOf" srcId="{5A9EE02C-6DCD-4F36-88E7-259DEF4A9A7F}" destId="{1E6F19EB-CDFF-48DD-9C12-C5222DB9FF68}" srcOrd="1" destOrd="0" presId="urn:microsoft.com/office/officeart/2018/2/layout/IconVerticalSolidList"/>
    <dgm:cxn modelId="{559D446C-B9B0-4533-8ABE-448A8EA8C731}" type="presParOf" srcId="{5A9EE02C-6DCD-4F36-88E7-259DEF4A9A7F}" destId="{AEE24D0B-0DAE-404F-BF24-370F4967E9AC}" srcOrd="2" destOrd="0" presId="urn:microsoft.com/office/officeart/2018/2/layout/IconVerticalSolidList"/>
    <dgm:cxn modelId="{C98E52C1-1262-4B2A-AE2E-C77CA7278990}" type="presParOf" srcId="{5A9EE02C-6DCD-4F36-88E7-259DEF4A9A7F}" destId="{CEF790E4-1EF8-42D6-A2A2-2456D5EB756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8CD547-9BDA-42BB-BA07-361DD997274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E421647-949C-49EA-BD38-03A1B06FCF27}">
      <dgm:prSet custT="1"/>
      <dgm:spPr/>
      <dgm:t>
        <a:bodyPr/>
        <a:lstStyle/>
        <a:p>
          <a:pPr>
            <a:lnSpc>
              <a:spcPct val="100000"/>
            </a:lnSpc>
          </a:pPr>
          <a:r>
            <a:rPr lang="en-US" sz="2500" dirty="0"/>
            <a:t>Allow students to choose how they interact with game-based learning materials: Engaging in actual gameplay, or. Exploring game-related content (wikis, blogs, lore, videos, discussion forums), or. Combining both approaches to enhance understanding.</a:t>
          </a:r>
        </a:p>
        <a:p>
          <a:endParaRPr lang="en-US" sz="1400" dirty="0"/>
        </a:p>
      </dgm:t>
    </dgm:pt>
    <dgm:pt modelId="{A0D69E58-12A1-473D-BF89-2A753A657643}" type="parTrans" cxnId="{BC4CA031-BC7B-4025-9DE8-8761ADDBA038}">
      <dgm:prSet/>
      <dgm:spPr/>
      <dgm:t>
        <a:bodyPr/>
        <a:lstStyle/>
        <a:p>
          <a:endParaRPr lang="en-US"/>
        </a:p>
      </dgm:t>
    </dgm:pt>
    <dgm:pt modelId="{2021A7E5-7A3E-45F9-B771-67B04C66EBF7}" type="sibTrans" cxnId="{BC4CA031-BC7B-4025-9DE8-8761ADDBA038}">
      <dgm:prSet/>
      <dgm:spPr/>
      <dgm:t>
        <a:bodyPr/>
        <a:lstStyle/>
        <a:p>
          <a:endParaRPr lang="en-US"/>
        </a:p>
      </dgm:t>
    </dgm:pt>
    <dgm:pt modelId="{94776D6B-1F62-4D8B-88C5-0D2740883558}">
      <dgm:prSet/>
      <dgm:spPr/>
      <dgm:t>
        <a:bodyPr/>
        <a:lstStyle/>
        <a:p>
          <a:pPr>
            <a:lnSpc>
              <a:spcPct val="100000"/>
            </a:lnSpc>
          </a:pPr>
          <a:r>
            <a:rPr lang="en-US" dirty="0"/>
            <a:t>Ensure that students have multiple games to choose from. </a:t>
          </a:r>
        </a:p>
      </dgm:t>
    </dgm:pt>
    <dgm:pt modelId="{B415BB0E-D39C-4DA4-AFF2-9CC1FD39BF49}" type="parTrans" cxnId="{709FC31B-0B3A-4A2A-AEA6-AD3CEA148D4A}">
      <dgm:prSet/>
      <dgm:spPr/>
      <dgm:t>
        <a:bodyPr/>
        <a:lstStyle/>
        <a:p>
          <a:endParaRPr lang="en-US"/>
        </a:p>
      </dgm:t>
    </dgm:pt>
    <dgm:pt modelId="{3EA0638D-7EA1-4C7A-9964-522B46713B90}" type="sibTrans" cxnId="{709FC31B-0B3A-4A2A-AEA6-AD3CEA148D4A}">
      <dgm:prSet/>
      <dgm:spPr/>
      <dgm:t>
        <a:bodyPr/>
        <a:lstStyle/>
        <a:p>
          <a:endParaRPr lang="en-US"/>
        </a:p>
      </dgm:t>
    </dgm:pt>
    <dgm:pt modelId="{410A1073-4A93-456F-9C1F-629DB3A27AD7}" type="pres">
      <dgm:prSet presAssocID="{5C8CD547-9BDA-42BB-BA07-361DD9972741}" presName="root" presStyleCnt="0">
        <dgm:presLayoutVars>
          <dgm:dir/>
          <dgm:resizeHandles val="exact"/>
        </dgm:presLayoutVars>
      </dgm:prSet>
      <dgm:spPr/>
    </dgm:pt>
    <dgm:pt modelId="{AE4B7CAE-59F7-49A3-B1DE-A6D894BB4BD7}" type="pres">
      <dgm:prSet presAssocID="{6E421647-949C-49EA-BD38-03A1B06FCF27}" presName="compNode" presStyleCnt="0"/>
      <dgm:spPr/>
    </dgm:pt>
    <dgm:pt modelId="{929F7EB5-054C-432A-9461-368E15565E8A}" type="pres">
      <dgm:prSet presAssocID="{6E421647-949C-49EA-BD38-03A1B06FCF27}" presName="bgRect" presStyleLbl="bgShp" presStyleIdx="0" presStyleCnt="2"/>
      <dgm:spPr/>
    </dgm:pt>
    <dgm:pt modelId="{572BD518-A5C5-4456-B6FD-115B990F9659}" type="pres">
      <dgm:prSet presAssocID="{6E421647-949C-49EA-BD38-03A1B06FCF27}"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lassroom outline"/>
        </a:ext>
      </dgm:extLst>
    </dgm:pt>
    <dgm:pt modelId="{AD5B6EC7-DA7F-4116-AE35-C963225D1584}" type="pres">
      <dgm:prSet presAssocID="{6E421647-949C-49EA-BD38-03A1B06FCF27}" presName="spaceRect" presStyleCnt="0"/>
      <dgm:spPr/>
    </dgm:pt>
    <dgm:pt modelId="{67F5D81E-789B-461F-940A-CABE655B89DB}" type="pres">
      <dgm:prSet presAssocID="{6E421647-949C-49EA-BD38-03A1B06FCF27}" presName="parTx" presStyleLbl="revTx" presStyleIdx="0" presStyleCnt="2" custScaleY="111536" custLinFactNeighborX="-309" custLinFactNeighborY="13005">
        <dgm:presLayoutVars>
          <dgm:chMax val="0"/>
          <dgm:chPref val="0"/>
        </dgm:presLayoutVars>
      </dgm:prSet>
      <dgm:spPr/>
    </dgm:pt>
    <dgm:pt modelId="{47B4F368-2CE0-4E07-93A6-D434C692D234}" type="pres">
      <dgm:prSet presAssocID="{2021A7E5-7A3E-45F9-B771-67B04C66EBF7}" presName="sibTrans" presStyleCnt="0"/>
      <dgm:spPr/>
    </dgm:pt>
    <dgm:pt modelId="{B28136F7-B3D0-42ED-84D7-32699287F41B}" type="pres">
      <dgm:prSet presAssocID="{94776D6B-1F62-4D8B-88C5-0D2740883558}" presName="compNode" presStyleCnt="0"/>
      <dgm:spPr/>
    </dgm:pt>
    <dgm:pt modelId="{0C41A6F5-6BE4-475A-9441-3BB6F397D253}" type="pres">
      <dgm:prSet presAssocID="{94776D6B-1F62-4D8B-88C5-0D2740883558}" presName="bgRect" presStyleLbl="bgShp" presStyleIdx="1" presStyleCnt="2"/>
      <dgm:spPr/>
    </dgm:pt>
    <dgm:pt modelId="{B350427C-3622-448A-BF2C-4691B430D5C4}" type="pres">
      <dgm:prSet presAssocID="{94776D6B-1F62-4D8B-88C5-0D2740883558}"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Vlog with solid fill"/>
        </a:ext>
      </dgm:extLst>
    </dgm:pt>
    <dgm:pt modelId="{07C85C74-928F-410A-9078-59B32DB29C47}" type="pres">
      <dgm:prSet presAssocID="{94776D6B-1F62-4D8B-88C5-0D2740883558}" presName="spaceRect" presStyleCnt="0"/>
      <dgm:spPr/>
    </dgm:pt>
    <dgm:pt modelId="{980DF929-B3A9-4E33-8F41-BBE3E200EEB6}" type="pres">
      <dgm:prSet presAssocID="{94776D6B-1F62-4D8B-88C5-0D2740883558}" presName="parTx" presStyleLbl="revTx" presStyleIdx="1" presStyleCnt="2">
        <dgm:presLayoutVars>
          <dgm:chMax val="0"/>
          <dgm:chPref val="0"/>
        </dgm:presLayoutVars>
      </dgm:prSet>
      <dgm:spPr/>
    </dgm:pt>
  </dgm:ptLst>
  <dgm:cxnLst>
    <dgm:cxn modelId="{5BDA9E19-593A-47B5-8E76-522B76AEDC36}" type="presOf" srcId="{94776D6B-1F62-4D8B-88C5-0D2740883558}" destId="{980DF929-B3A9-4E33-8F41-BBE3E200EEB6}" srcOrd="0" destOrd="0" presId="urn:microsoft.com/office/officeart/2018/2/layout/IconVerticalSolidList"/>
    <dgm:cxn modelId="{709FC31B-0B3A-4A2A-AEA6-AD3CEA148D4A}" srcId="{5C8CD547-9BDA-42BB-BA07-361DD9972741}" destId="{94776D6B-1F62-4D8B-88C5-0D2740883558}" srcOrd="1" destOrd="0" parTransId="{B415BB0E-D39C-4DA4-AFF2-9CC1FD39BF49}" sibTransId="{3EA0638D-7EA1-4C7A-9964-522B46713B90}"/>
    <dgm:cxn modelId="{6EE77B1C-3210-4D70-9E65-F55728068CAE}" type="presOf" srcId="{5C8CD547-9BDA-42BB-BA07-361DD9972741}" destId="{410A1073-4A93-456F-9C1F-629DB3A27AD7}" srcOrd="0" destOrd="0" presId="urn:microsoft.com/office/officeart/2018/2/layout/IconVerticalSolidList"/>
    <dgm:cxn modelId="{BC4CA031-BC7B-4025-9DE8-8761ADDBA038}" srcId="{5C8CD547-9BDA-42BB-BA07-361DD9972741}" destId="{6E421647-949C-49EA-BD38-03A1B06FCF27}" srcOrd="0" destOrd="0" parTransId="{A0D69E58-12A1-473D-BF89-2A753A657643}" sibTransId="{2021A7E5-7A3E-45F9-B771-67B04C66EBF7}"/>
    <dgm:cxn modelId="{C6D3B5F1-AF3E-4968-A7D1-2DC122F958D3}" type="presOf" srcId="{6E421647-949C-49EA-BD38-03A1B06FCF27}" destId="{67F5D81E-789B-461F-940A-CABE655B89DB}" srcOrd="0" destOrd="0" presId="urn:microsoft.com/office/officeart/2018/2/layout/IconVerticalSolidList"/>
    <dgm:cxn modelId="{3CE71AEB-36E6-44DC-BBB4-00F7A0DFF9DE}" type="presParOf" srcId="{410A1073-4A93-456F-9C1F-629DB3A27AD7}" destId="{AE4B7CAE-59F7-49A3-B1DE-A6D894BB4BD7}" srcOrd="0" destOrd="0" presId="urn:microsoft.com/office/officeart/2018/2/layout/IconVerticalSolidList"/>
    <dgm:cxn modelId="{F3055847-530C-4D3A-A337-80418F021863}" type="presParOf" srcId="{AE4B7CAE-59F7-49A3-B1DE-A6D894BB4BD7}" destId="{929F7EB5-054C-432A-9461-368E15565E8A}" srcOrd="0" destOrd="0" presId="urn:microsoft.com/office/officeart/2018/2/layout/IconVerticalSolidList"/>
    <dgm:cxn modelId="{AD38AD63-59ED-4BB9-BA0D-FE286404AE8A}" type="presParOf" srcId="{AE4B7CAE-59F7-49A3-B1DE-A6D894BB4BD7}" destId="{572BD518-A5C5-4456-B6FD-115B990F9659}" srcOrd="1" destOrd="0" presId="urn:microsoft.com/office/officeart/2018/2/layout/IconVerticalSolidList"/>
    <dgm:cxn modelId="{82CDCF75-469D-4776-AA5E-6EBCE6C5DC29}" type="presParOf" srcId="{AE4B7CAE-59F7-49A3-B1DE-A6D894BB4BD7}" destId="{AD5B6EC7-DA7F-4116-AE35-C963225D1584}" srcOrd="2" destOrd="0" presId="urn:microsoft.com/office/officeart/2018/2/layout/IconVerticalSolidList"/>
    <dgm:cxn modelId="{C890B401-A07D-4B23-8B24-1B44CD70ED32}" type="presParOf" srcId="{AE4B7CAE-59F7-49A3-B1DE-A6D894BB4BD7}" destId="{67F5D81E-789B-461F-940A-CABE655B89DB}" srcOrd="3" destOrd="0" presId="urn:microsoft.com/office/officeart/2018/2/layout/IconVerticalSolidList"/>
    <dgm:cxn modelId="{D53E6380-99DF-4B5C-B435-7C5F6ECAF4E1}" type="presParOf" srcId="{410A1073-4A93-456F-9C1F-629DB3A27AD7}" destId="{47B4F368-2CE0-4E07-93A6-D434C692D234}" srcOrd="1" destOrd="0" presId="urn:microsoft.com/office/officeart/2018/2/layout/IconVerticalSolidList"/>
    <dgm:cxn modelId="{B8757E8A-9EF4-4341-BF58-A20968DC9F30}" type="presParOf" srcId="{410A1073-4A93-456F-9C1F-629DB3A27AD7}" destId="{B28136F7-B3D0-42ED-84D7-32699287F41B}" srcOrd="2" destOrd="0" presId="urn:microsoft.com/office/officeart/2018/2/layout/IconVerticalSolidList"/>
    <dgm:cxn modelId="{A755E7F6-361D-4768-B8E0-C0C7CC445868}" type="presParOf" srcId="{B28136F7-B3D0-42ED-84D7-32699287F41B}" destId="{0C41A6F5-6BE4-475A-9441-3BB6F397D253}" srcOrd="0" destOrd="0" presId="urn:microsoft.com/office/officeart/2018/2/layout/IconVerticalSolidList"/>
    <dgm:cxn modelId="{82108B2C-209A-49BD-B0BB-F56375BD91DE}" type="presParOf" srcId="{B28136F7-B3D0-42ED-84D7-32699287F41B}" destId="{B350427C-3622-448A-BF2C-4691B430D5C4}" srcOrd="1" destOrd="0" presId="urn:microsoft.com/office/officeart/2018/2/layout/IconVerticalSolidList"/>
    <dgm:cxn modelId="{AD5CC395-215E-418A-B045-79E4EC0B063D}" type="presParOf" srcId="{B28136F7-B3D0-42ED-84D7-32699287F41B}" destId="{07C85C74-928F-410A-9078-59B32DB29C47}" srcOrd="2" destOrd="0" presId="urn:microsoft.com/office/officeart/2018/2/layout/IconVerticalSolidList"/>
    <dgm:cxn modelId="{7ECEDD71-5E76-43A5-8955-3CA9DA990D95}" type="presParOf" srcId="{B28136F7-B3D0-42ED-84D7-32699287F41B}" destId="{980DF929-B3A9-4E33-8F41-BBE3E200EEB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D188A5-AE85-4FD5-8C8A-96B9D218DCA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41E6E53-C567-4F28-BDC2-C60F5D45EE1A}">
      <dgm:prSet/>
      <dgm:spPr/>
      <dgm:t>
        <a:bodyPr/>
        <a:lstStyle/>
        <a:p>
          <a:pPr>
            <a:lnSpc>
              <a:spcPct val="100000"/>
            </a:lnSpc>
          </a:pPr>
          <a:r>
            <a:rPr lang="en-US"/>
            <a:t>Design assignments that integrate game-based learning, such as:</a:t>
          </a:r>
        </a:p>
      </dgm:t>
    </dgm:pt>
    <dgm:pt modelId="{834006B4-D5C7-4543-81F9-9F18756BD8ED}" type="parTrans" cxnId="{9CE1E344-BA95-4BBB-B8A1-6451BB0E0F61}">
      <dgm:prSet/>
      <dgm:spPr/>
      <dgm:t>
        <a:bodyPr/>
        <a:lstStyle/>
        <a:p>
          <a:endParaRPr lang="en-US"/>
        </a:p>
      </dgm:t>
    </dgm:pt>
    <dgm:pt modelId="{0901B751-8EDB-4105-8BD2-7FAA0D9A0F33}" type="sibTrans" cxnId="{9CE1E344-BA95-4BBB-B8A1-6451BB0E0F61}">
      <dgm:prSet/>
      <dgm:spPr/>
      <dgm:t>
        <a:bodyPr/>
        <a:lstStyle/>
        <a:p>
          <a:endParaRPr lang="en-US"/>
        </a:p>
      </dgm:t>
    </dgm:pt>
    <dgm:pt modelId="{15B38894-9FCD-4F61-A6A9-E514D00F4BFF}">
      <dgm:prSet custT="1"/>
      <dgm:spPr/>
      <dgm:t>
        <a:bodyPr/>
        <a:lstStyle/>
        <a:p>
          <a:pPr>
            <a:lnSpc>
              <a:spcPct val="100000"/>
            </a:lnSpc>
          </a:pPr>
          <a:r>
            <a:rPr lang="en-US" sz="2000" dirty="0"/>
            <a:t>Persuasive essays based on game themes.</a:t>
          </a:r>
        </a:p>
      </dgm:t>
    </dgm:pt>
    <dgm:pt modelId="{7CE01480-A1A4-409F-9F5E-4A0053753D56}" type="parTrans" cxnId="{006F198C-4213-4543-8DA8-D6BACEA07258}">
      <dgm:prSet/>
      <dgm:spPr/>
      <dgm:t>
        <a:bodyPr/>
        <a:lstStyle/>
        <a:p>
          <a:endParaRPr lang="en-US"/>
        </a:p>
      </dgm:t>
    </dgm:pt>
    <dgm:pt modelId="{057A0017-EEEB-4ABA-B339-5C497048E867}" type="sibTrans" cxnId="{006F198C-4213-4543-8DA8-D6BACEA07258}">
      <dgm:prSet/>
      <dgm:spPr/>
      <dgm:t>
        <a:bodyPr/>
        <a:lstStyle/>
        <a:p>
          <a:endParaRPr lang="en-US"/>
        </a:p>
      </dgm:t>
    </dgm:pt>
    <dgm:pt modelId="{2CBF4C8B-50D7-42E1-BCB1-F547B4A99C91}">
      <dgm:prSet custT="1"/>
      <dgm:spPr/>
      <dgm:t>
        <a:bodyPr/>
        <a:lstStyle/>
        <a:p>
          <a:pPr>
            <a:lnSpc>
              <a:spcPct val="100000"/>
            </a:lnSpc>
          </a:pPr>
          <a:r>
            <a:rPr lang="en-US" sz="2000" dirty="0"/>
            <a:t>Business case studies drawn from economic simulation games.</a:t>
          </a:r>
        </a:p>
      </dgm:t>
    </dgm:pt>
    <dgm:pt modelId="{D5D964A1-B614-4764-96C9-7A6B01B6EA6A}" type="parTrans" cxnId="{B40424F0-51AD-40E3-B513-6DCCCAA1E8DF}">
      <dgm:prSet/>
      <dgm:spPr/>
      <dgm:t>
        <a:bodyPr/>
        <a:lstStyle/>
        <a:p>
          <a:endParaRPr lang="en-US"/>
        </a:p>
      </dgm:t>
    </dgm:pt>
    <dgm:pt modelId="{160FF7B2-A976-428A-8161-BA61625190F0}" type="sibTrans" cxnId="{B40424F0-51AD-40E3-B513-6DCCCAA1E8DF}">
      <dgm:prSet/>
      <dgm:spPr/>
      <dgm:t>
        <a:bodyPr/>
        <a:lstStyle/>
        <a:p>
          <a:endParaRPr lang="en-US"/>
        </a:p>
      </dgm:t>
    </dgm:pt>
    <dgm:pt modelId="{3F722656-A675-47B2-B69C-EF584A812F67}">
      <dgm:prSet custT="1"/>
      <dgm:spPr/>
      <dgm:t>
        <a:bodyPr/>
        <a:lstStyle/>
        <a:p>
          <a:pPr>
            <a:lnSpc>
              <a:spcPct val="100000"/>
            </a:lnSpc>
          </a:pPr>
          <a:r>
            <a:rPr lang="en-US" sz="2000" dirty="0"/>
            <a:t>Research projects analyzing game narratives and mechanics.</a:t>
          </a:r>
        </a:p>
      </dgm:t>
    </dgm:pt>
    <dgm:pt modelId="{CBD4B632-02F4-47D3-8FE6-B1C17CDDF4DE}" type="parTrans" cxnId="{78445316-BEC8-44F5-82DC-50C956DD9197}">
      <dgm:prSet/>
      <dgm:spPr/>
      <dgm:t>
        <a:bodyPr/>
        <a:lstStyle/>
        <a:p>
          <a:endParaRPr lang="en-US"/>
        </a:p>
      </dgm:t>
    </dgm:pt>
    <dgm:pt modelId="{4510B6F0-8BCC-4B7A-B356-3ED9EF617319}" type="sibTrans" cxnId="{78445316-BEC8-44F5-82DC-50C956DD9197}">
      <dgm:prSet/>
      <dgm:spPr/>
      <dgm:t>
        <a:bodyPr/>
        <a:lstStyle/>
        <a:p>
          <a:endParaRPr lang="en-US"/>
        </a:p>
      </dgm:t>
    </dgm:pt>
    <dgm:pt modelId="{C491EAC8-44F2-46DE-855B-DA0A1455DE1F}">
      <dgm:prSet/>
      <dgm:spPr/>
      <dgm:t>
        <a:bodyPr/>
        <a:lstStyle/>
        <a:p>
          <a:pPr>
            <a:lnSpc>
              <a:spcPct val="100000"/>
            </a:lnSpc>
          </a:pPr>
          <a:r>
            <a:rPr lang="en-US"/>
            <a:t>Use rubrics that prioritize critical thinking over structural formalities (e.g., APA/MLA citations).</a:t>
          </a:r>
        </a:p>
      </dgm:t>
    </dgm:pt>
    <dgm:pt modelId="{FF98B31D-0196-4CAB-8C08-5EEC1B38D8EA}" type="parTrans" cxnId="{F8402DA9-47F9-465B-A759-5EAC8BFADCBB}">
      <dgm:prSet/>
      <dgm:spPr/>
      <dgm:t>
        <a:bodyPr/>
        <a:lstStyle/>
        <a:p>
          <a:endParaRPr lang="en-US"/>
        </a:p>
      </dgm:t>
    </dgm:pt>
    <dgm:pt modelId="{5A4AC38F-D60C-44C6-85DE-498638C142E9}" type="sibTrans" cxnId="{F8402DA9-47F9-465B-A759-5EAC8BFADCBB}">
      <dgm:prSet/>
      <dgm:spPr/>
      <dgm:t>
        <a:bodyPr/>
        <a:lstStyle/>
        <a:p>
          <a:endParaRPr lang="en-US"/>
        </a:p>
      </dgm:t>
    </dgm:pt>
    <dgm:pt modelId="{643ED279-A917-495A-826C-09E6B19E8ED6}" type="pres">
      <dgm:prSet presAssocID="{BCD188A5-AE85-4FD5-8C8A-96B9D218DCAA}" presName="root" presStyleCnt="0">
        <dgm:presLayoutVars>
          <dgm:dir/>
          <dgm:resizeHandles val="exact"/>
        </dgm:presLayoutVars>
      </dgm:prSet>
      <dgm:spPr/>
    </dgm:pt>
    <dgm:pt modelId="{F18B7AA1-0633-44F4-A134-E8FDF298052A}" type="pres">
      <dgm:prSet presAssocID="{241E6E53-C567-4F28-BDC2-C60F5D45EE1A}" presName="compNode" presStyleCnt="0"/>
      <dgm:spPr/>
    </dgm:pt>
    <dgm:pt modelId="{707EC9F7-579F-4DA5-8F9F-AF58C5F59D32}" type="pres">
      <dgm:prSet presAssocID="{241E6E53-C567-4F28-BDC2-C60F5D45EE1A}" presName="bgRect" presStyleLbl="bgShp" presStyleIdx="0" presStyleCnt="2"/>
      <dgm:spPr/>
    </dgm:pt>
    <dgm:pt modelId="{3BB63893-C035-424B-AC14-2D855928F158}" type="pres">
      <dgm:prSet presAssocID="{241E6E53-C567-4F28-BDC2-C60F5D45EE1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B8372FA1-914D-4259-8D26-12E08D0FAA19}" type="pres">
      <dgm:prSet presAssocID="{241E6E53-C567-4F28-BDC2-C60F5D45EE1A}" presName="spaceRect" presStyleCnt="0"/>
      <dgm:spPr/>
    </dgm:pt>
    <dgm:pt modelId="{819678F1-6AFE-490E-9C49-D866C423B1AD}" type="pres">
      <dgm:prSet presAssocID="{241E6E53-C567-4F28-BDC2-C60F5D45EE1A}" presName="parTx" presStyleLbl="revTx" presStyleIdx="0" presStyleCnt="3">
        <dgm:presLayoutVars>
          <dgm:chMax val="0"/>
          <dgm:chPref val="0"/>
        </dgm:presLayoutVars>
      </dgm:prSet>
      <dgm:spPr/>
    </dgm:pt>
    <dgm:pt modelId="{EB2ED52F-C165-4018-9517-0371C685D595}" type="pres">
      <dgm:prSet presAssocID="{241E6E53-C567-4F28-BDC2-C60F5D45EE1A}" presName="desTx" presStyleLbl="revTx" presStyleIdx="1" presStyleCnt="3" custScaleY="138156">
        <dgm:presLayoutVars/>
      </dgm:prSet>
      <dgm:spPr/>
    </dgm:pt>
    <dgm:pt modelId="{7D5A0F43-9832-4C86-BE7B-F2434E94F0F4}" type="pres">
      <dgm:prSet presAssocID="{0901B751-8EDB-4105-8BD2-7FAA0D9A0F33}" presName="sibTrans" presStyleCnt="0"/>
      <dgm:spPr/>
    </dgm:pt>
    <dgm:pt modelId="{3787DD8F-F8CD-417D-8C49-C44A70B6B531}" type="pres">
      <dgm:prSet presAssocID="{C491EAC8-44F2-46DE-855B-DA0A1455DE1F}" presName="compNode" presStyleCnt="0"/>
      <dgm:spPr/>
    </dgm:pt>
    <dgm:pt modelId="{2C6CB113-03CF-4B51-9633-F55AACEF7DF0}" type="pres">
      <dgm:prSet presAssocID="{C491EAC8-44F2-46DE-855B-DA0A1455DE1F}" presName="bgRect" presStyleLbl="bgShp" presStyleIdx="1" presStyleCnt="2"/>
      <dgm:spPr/>
    </dgm:pt>
    <dgm:pt modelId="{D969EBC5-3FD4-401D-B7BF-A442E6E52361}" type="pres">
      <dgm:prSet presAssocID="{C491EAC8-44F2-46DE-855B-DA0A1455DE1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otes"/>
        </a:ext>
      </dgm:extLst>
    </dgm:pt>
    <dgm:pt modelId="{53369471-E4E2-4BDF-9AE1-7B23FC1E46E2}" type="pres">
      <dgm:prSet presAssocID="{C491EAC8-44F2-46DE-855B-DA0A1455DE1F}" presName="spaceRect" presStyleCnt="0"/>
      <dgm:spPr/>
    </dgm:pt>
    <dgm:pt modelId="{B249E9DC-D79A-4AF5-BFDA-3571A08CF4CB}" type="pres">
      <dgm:prSet presAssocID="{C491EAC8-44F2-46DE-855B-DA0A1455DE1F}" presName="parTx" presStyleLbl="revTx" presStyleIdx="2" presStyleCnt="3">
        <dgm:presLayoutVars>
          <dgm:chMax val="0"/>
          <dgm:chPref val="0"/>
        </dgm:presLayoutVars>
      </dgm:prSet>
      <dgm:spPr/>
    </dgm:pt>
  </dgm:ptLst>
  <dgm:cxnLst>
    <dgm:cxn modelId="{8B7D4811-9324-4838-84D9-0887616B0C0B}" type="presOf" srcId="{C491EAC8-44F2-46DE-855B-DA0A1455DE1F}" destId="{B249E9DC-D79A-4AF5-BFDA-3571A08CF4CB}" srcOrd="0" destOrd="0" presId="urn:microsoft.com/office/officeart/2018/2/layout/IconVerticalSolidList"/>
    <dgm:cxn modelId="{78445316-BEC8-44F5-82DC-50C956DD9197}" srcId="{241E6E53-C567-4F28-BDC2-C60F5D45EE1A}" destId="{3F722656-A675-47B2-B69C-EF584A812F67}" srcOrd="2" destOrd="0" parTransId="{CBD4B632-02F4-47D3-8FE6-B1C17CDDF4DE}" sibTransId="{4510B6F0-8BCC-4B7A-B356-3ED9EF617319}"/>
    <dgm:cxn modelId="{BB5EE663-A97C-48E2-B96E-0BFC531B3C86}" type="presOf" srcId="{241E6E53-C567-4F28-BDC2-C60F5D45EE1A}" destId="{819678F1-6AFE-490E-9C49-D866C423B1AD}" srcOrd="0" destOrd="0" presId="urn:microsoft.com/office/officeart/2018/2/layout/IconVerticalSolidList"/>
    <dgm:cxn modelId="{9CE1E344-BA95-4BBB-B8A1-6451BB0E0F61}" srcId="{BCD188A5-AE85-4FD5-8C8A-96B9D218DCAA}" destId="{241E6E53-C567-4F28-BDC2-C60F5D45EE1A}" srcOrd="0" destOrd="0" parTransId="{834006B4-D5C7-4543-81F9-9F18756BD8ED}" sibTransId="{0901B751-8EDB-4105-8BD2-7FAA0D9A0F33}"/>
    <dgm:cxn modelId="{006F198C-4213-4543-8DA8-D6BACEA07258}" srcId="{241E6E53-C567-4F28-BDC2-C60F5D45EE1A}" destId="{15B38894-9FCD-4F61-A6A9-E514D00F4BFF}" srcOrd="0" destOrd="0" parTransId="{7CE01480-A1A4-409F-9F5E-4A0053753D56}" sibTransId="{057A0017-EEEB-4ABA-B339-5C497048E867}"/>
    <dgm:cxn modelId="{87E9349F-AB72-4BC4-B167-2D1B6A5A59A2}" type="presOf" srcId="{15B38894-9FCD-4F61-A6A9-E514D00F4BFF}" destId="{EB2ED52F-C165-4018-9517-0371C685D595}" srcOrd="0" destOrd="0" presId="urn:microsoft.com/office/officeart/2018/2/layout/IconVerticalSolidList"/>
    <dgm:cxn modelId="{F8402DA9-47F9-465B-A759-5EAC8BFADCBB}" srcId="{BCD188A5-AE85-4FD5-8C8A-96B9D218DCAA}" destId="{C491EAC8-44F2-46DE-855B-DA0A1455DE1F}" srcOrd="1" destOrd="0" parTransId="{FF98B31D-0196-4CAB-8C08-5EEC1B38D8EA}" sibTransId="{5A4AC38F-D60C-44C6-85DE-498638C142E9}"/>
    <dgm:cxn modelId="{48B3A9AF-38BD-413F-AA0E-5E31975EF93A}" type="presOf" srcId="{BCD188A5-AE85-4FD5-8C8A-96B9D218DCAA}" destId="{643ED279-A917-495A-826C-09E6B19E8ED6}" srcOrd="0" destOrd="0" presId="urn:microsoft.com/office/officeart/2018/2/layout/IconVerticalSolidList"/>
    <dgm:cxn modelId="{180CDFC5-4736-4233-AB83-057F90402917}" type="presOf" srcId="{2CBF4C8B-50D7-42E1-BCB1-F547B4A99C91}" destId="{EB2ED52F-C165-4018-9517-0371C685D595}" srcOrd="0" destOrd="1" presId="urn:microsoft.com/office/officeart/2018/2/layout/IconVerticalSolidList"/>
    <dgm:cxn modelId="{829210D6-48FF-4C16-80EC-E7A1D60CF383}" type="presOf" srcId="{3F722656-A675-47B2-B69C-EF584A812F67}" destId="{EB2ED52F-C165-4018-9517-0371C685D595}" srcOrd="0" destOrd="2" presId="urn:microsoft.com/office/officeart/2018/2/layout/IconVerticalSolidList"/>
    <dgm:cxn modelId="{B40424F0-51AD-40E3-B513-6DCCCAA1E8DF}" srcId="{241E6E53-C567-4F28-BDC2-C60F5D45EE1A}" destId="{2CBF4C8B-50D7-42E1-BCB1-F547B4A99C91}" srcOrd="1" destOrd="0" parTransId="{D5D964A1-B614-4764-96C9-7A6B01B6EA6A}" sibTransId="{160FF7B2-A976-428A-8161-BA61625190F0}"/>
    <dgm:cxn modelId="{479B892E-6D27-4767-905E-FC3A1CC9C76A}" type="presParOf" srcId="{643ED279-A917-495A-826C-09E6B19E8ED6}" destId="{F18B7AA1-0633-44F4-A134-E8FDF298052A}" srcOrd="0" destOrd="0" presId="urn:microsoft.com/office/officeart/2018/2/layout/IconVerticalSolidList"/>
    <dgm:cxn modelId="{1AFEA005-EF5F-4901-AE17-32D02C448D32}" type="presParOf" srcId="{F18B7AA1-0633-44F4-A134-E8FDF298052A}" destId="{707EC9F7-579F-4DA5-8F9F-AF58C5F59D32}" srcOrd="0" destOrd="0" presId="urn:microsoft.com/office/officeart/2018/2/layout/IconVerticalSolidList"/>
    <dgm:cxn modelId="{A223072A-0D3A-4924-AA5B-427099A6D9D1}" type="presParOf" srcId="{F18B7AA1-0633-44F4-A134-E8FDF298052A}" destId="{3BB63893-C035-424B-AC14-2D855928F158}" srcOrd="1" destOrd="0" presId="urn:microsoft.com/office/officeart/2018/2/layout/IconVerticalSolidList"/>
    <dgm:cxn modelId="{CB659434-EA3B-4D01-8149-9F7FFBE2A7C4}" type="presParOf" srcId="{F18B7AA1-0633-44F4-A134-E8FDF298052A}" destId="{B8372FA1-914D-4259-8D26-12E08D0FAA19}" srcOrd="2" destOrd="0" presId="urn:microsoft.com/office/officeart/2018/2/layout/IconVerticalSolidList"/>
    <dgm:cxn modelId="{8348D74D-A8B8-4A24-8A00-8AF9735F5BD0}" type="presParOf" srcId="{F18B7AA1-0633-44F4-A134-E8FDF298052A}" destId="{819678F1-6AFE-490E-9C49-D866C423B1AD}" srcOrd="3" destOrd="0" presId="urn:microsoft.com/office/officeart/2018/2/layout/IconVerticalSolidList"/>
    <dgm:cxn modelId="{F10A925A-DE71-40C3-8AA7-DCB4FC73537D}" type="presParOf" srcId="{F18B7AA1-0633-44F4-A134-E8FDF298052A}" destId="{EB2ED52F-C165-4018-9517-0371C685D595}" srcOrd="4" destOrd="0" presId="urn:microsoft.com/office/officeart/2018/2/layout/IconVerticalSolidList"/>
    <dgm:cxn modelId="{D2F6D53C-8C13-44B8-9D8A-C490B3657B0F}" type="presParOf" srcId="{643ED279-A917-495A-826C-09E6B19E8ED6}" destId="{7D5A0F43-9832-4C86-BE7B-F2434E94F0F4}" srcOrd="1" destOrd="0" presId="urn:microsoft.com/office/officeart/2018/2/layout/IconVerticalSolidList"/>
    <dgm:cxn modelId="{2D06DD03-FE7B-46C7-82A8-73881ECD8F90}" type="presParOf" srcId="{643ED279-A917-495A-826C-09E6B19E8ED6}" destId="{3787DD8F-F8CD-417D-8C49-C44A70B6B531}" srcOrd="2" destOrd="0" presId="urn:microsoft.com/office/officeart/2018/2/layout/IconVerticalSolidList"/>
    <dgm:cxn modelId="{DF81D199-F9EA-4520-BCBB-65FB31285D42}" type="presParOf" srcId="{3787DD8F-F8CD-417D-8C49-C44A70B6B531}" destId="{2C6CB113-03CF-4B51-9633-F55AACEF7DF0}" srcOrd="0" destOrd="0" presId="urn:microsoft.com/office/officeart/2018/2/layout/IconVerticalSolidList"/>
    <dgm:cxn modelId="{5C8E9A20-3FD9-4B36-99A3-428AD0146174}" type="presParOf" srcId="{3787DD8F-F8CD-417D-8C49-C44A70B6B531}" destId="{D969EBC5-3FD4-401D-B7BF-A442E6E52361}" srcOrd="1" destOrd="0" presId="urn:microsoft.com/office/officeart/2018/2/layout/IconVerticalSolidList"/>
    <dgm:cxn modelId="{2B2B21E4-FA72-49AA-B9A1-C2B48C4C500E}" type="presParOf" srcId="{3787DD8F-F8CD-417D-8C49-C44A70B6B531}" destId="{53369471-E4E2-4BDF-9AE1-7B23FC1E46E2}" srcOrd="2" destOrd="0" presId="urn:microsoft.com/office/officeart/2018/2/layout/IconVerticalSolidList"/>
    <dgm:cxn modelId="{0E2EE0BE-3C7D-4EFC-BCEF-AF041C0FF5C7}" type="presParOf" srcId="{3787DD8F-F8CD-417D-8C49-C44A70B6B531}" destId="{B249E9DC-D79A-4AF5-BFDA-3571A08CF4C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F8C819-F3DC-4390-9F02-3E45423544D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CB10D2-964C-44E8-B984-C85D47169AF5}">
      <dgm:prSet/>
      <dgm:spPr/>
      <dgm:t>
        <a:bodyPr/>
        <a:lstStyle/>
        <a:p>
          <a:pPr>
            <a:lnSpc>
              <a:spcPct val="100000"/>
            </a:lnSpc>
          </a:pPr>
          <a:r>
            <a:rPr lang="en-US" dirty="0"/>
            <a:t>Assess student performance through multiple instruments, such as:</a:t>
          </a:r>
        </a:p>
      </dgm:t>
    </dgm:pt>
    <dgm:pt modelId="{D463C11A-716A-49D7-92D0-CC4D62296748}" type="parTrans" cxnId="{F2B274C7-4D65-4CAF-BCE8-86298AF7D0F1}">
      <dgm:prSet/>
      <dgm:spPr/>
      <dgm:t>
        <a:bodyPr/>
        <a:lstStyle/>
        <a:p>
          <a:endParaRPr lang="en-US"/>
        </a:p>
      </dgm:t>
    </dgm:pt>
    <dgm:pt modelId="{4A3A4004-2039-46DC-A0E2-D4FADD7AE201}" type="sibTrans" cxnId="{F2B274C7-4D65-4CAF-BCE8-86298AF7D0F1}">
      <dgm:prSet/>
      <dgm:spPr/>
      <dgm:t>
        <a:bodyPr/>
        <a:lstStyle/>
        <a:p>
          <a:endParaRPr lang="en-US"/>
        </a:p>
      </dgm:t>
    </dgm:pt>
    <dgm:pt modelId="{BCE60EE7-70EE-464B-B356-CDB4EB7C2053}">
      <dgm:prSet custT="1"/>
      <dgm:spPr/>
      <dgm:t>
        <a:bodyPr/>
        <a:lstStyle/>
        <a:p>
          <a:pPr>
            <a:lnSpc>
              <a:spcPct val="100000"/>
            </a:lnSpc>
          </a:pPr>
          <a:r>
            <a:rPr lang="en-US" sz="2500" dirty="0"/>
            <a:t>Essays and research papers.</a:t>
          </a:r>
        </a:p>
      </dgm:t>
    </dgm:pt>
    <dgm:pt modelId="{B436FEDD-2954-4B79-B55B-6828FF8A4544}" type="parTrans" cxnId="{D8DA0C61-282B-48C9-81F8-DA029A748DC0}">
      <dgm:prSet/>
      <dgm:spPr/>
      <dgm:t>
        <a:bodyPr/>
        <a:lstStyle/>
        <a:p>
          <a:endParaRPr lang="en-US"/>
        </a:p>
      </dgm:t>
    </dgm:pt>
    <dgm:pt modelId="{C5689FCC-D2D9-4857-8381-A44C18D3712F}" type="sibTrans" cxnId="{D8DA0C61-282B-48C9-81F8-DA029A748DC0}">
      <dgm:prSet/>
      <dgm:spPr/>
      <dgm:t>
        <a:bodyPr/>
        <a:lstStyle/>
        <a:p>
          <a:endParaRPr lang="en-US"/>
        </a:p>
      </dgm:t>
    </dgm:pt>
    <dgm:pt modelId="{84BE4342-AF79-46BF-94E1-432FE80F9CD2}">
      <dgm:prSet custT="1"/>
      <dgm:spPr/>
      <dgm:t>
        <a:bodyPr/>
        <a:lstStyle/>
        <a:p>
          <a:pPr>
            <a:lnSpc>
              <a:spcPct val="100000"/>
            </a:lnSpc>
          </a:pPr>
          <a:r>
            <a:rPr lang="en-US" sz="2500" dirty="0"/>
            <a:t>Reflection journals on game-related learning experiences.</a:t>
          </a:r>
        </a:p>
      </dgm:t>
    </dgm:pt>
    <dgm:pt modelId="{F6C6AF57-8EB7-4C53-B520-69A832FCFED9}" type="parTrans" cxnId="{5905AB0C-68EE-4053-9341-FD8DF75BD4EE}">
      <dgm:prSet/>
      <dgm:spPr/>
      <dgm:t>
        <a:bodyPr/>
        <a:lstStyle/>
        <a:p>
          <a:endParaRPr lang="en-US"/>
        </a:p>
      </dgm:t>
    </dgm:pt>
    <dgm:pt modelId="{290CEE4C-7E38-4D2D-B221-44B31797A2F9}" type="sibTrans" cxnId="{5905AB0C-68EE-4053-9341-FD8DF75BD4EE}">
      <dgm:prSet/>
      <dgm:spPr/>
      <dgm:t>
        <a:bodyPr/>
        <a:lstStyle/>
        <a:p>
          <a:endParaRPr lang="en-US"/>
        </a:p>
      </dgm:t>
    </dgm:pt>
    <dgm:pt modelId="{C46D3BAA-633E-460C-B289-4A95856CE3FE}">
      <dgm:prSet custT="1"/>
      <dgm:spPr/>
      <dgm:t>
        <a:bodyPr/>
        <a:lstStyle/>
        <a:p>
          <a:pPr>
            <a:lnSpc>
              <a:spcPct val="100000"/>
            </a:lnSpc>
          </a:pPr>
          <a:r>
            <a:rPr lang="en-US" sz="2500" dirty="0"/>
            <a:t>Peer discussions and collaborative problem-solving tasks.</a:t>
          </a:r>
        </a:p>
        <a:p>
          <a:pPr>
            <a:lnSpc>
              <a:spcPct val="100000"/>
            </a:lnSpc>
          </a:pPr>
          <a:r>
            <a:rPr lang="en-US" sz="2500" dirty="0"/>
            <a:t>Semester long, iterative projects</a:t>
          </a:r>
        </a:p>
      </dgm:t>
    </dgm:pt>
    <dgm:pt modelId="{C7F88562-AC11-40C4-8992-16D86A7A91A4}" type="parTrans" cxnId="{D0702706-2668-48A1-98BA-0A41DFBE4C32}">
      <dgm:prSet/>
      <dgm:spPr/>
      <dgm:t>
        <a:bodyPr/>
        <a:lstStyle/>
        <a:p>
          <a:endParaRPr lang="en-US"/>
        </a:p>
      </dgm:t>
    </dgm:pt>
    <dgm:pt modelId="{BE932B11-A086-4B5B-AC20-85A514196496}" type="sibTrans" cxnId="{D0702706-2668-48A1-98BA-0A41DFBE4C32}">
      <dgm:prSet/>
      <dgm:spPr/>
      <dgm:t>
        <a:bodyPr/>
        <a:lstStyle/>
        <a:p>
          <a:endParaRPr lang="en-US"/>
        </a:p>
      </dgm:t>
    </dgm:pt>
    <dgm:pt modelId="{51A51588-2FF9-4F92-92C9-3076CA7FD794}" type="pres">
      <dgm:prSet presAssocID="{70F8C819-F3DC-4390-9F02-3E45423544DE}" presName="root" presStyleCnt="0">
        <dgm:presLayoutVars>
          <dgm:dir/>
          <dgm:resizeHandles val="exact"/>
        </dgm:presLayoutVars>
      </dgm:prSet>
      <dgm:spPr/>
    </dgm:pt>
    <dgm:pt modelId="{6DF52109-A8BE-42C1-B111-3F7148491324}" type="pres">
      <dgm:prSet presAssocID="{DACB10D2-964C-44E8-B984-C85D47169AF5}" presName="compNode" presStyleCnt="0"/>
      <dgm:spPr/>
    </dgm:pt>
    <dgm:pt modelId="{4B1CD3F2-2D96-4E73-946A-C66239F3BA15}" type="pres">
      <dgm:prSet presAssocID="{DACB10D2-964C-44E8-B984-C85D47169AF5}" presName="bgRect" presStyleLbl="bgShp" presStyleIdx="0" presStyleCnt="1"/>
      <dgm:spPr/>
    </dgm:pt>
    <dgm:pt modelId="{A078C1B0-C807-43D7-8088-A1F9560897E6}" type="pres">
      <dgm:prSet presAssocID="{DACB10D2-964C-44E8-B984-C85D47169AF5}"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C1B030E3-6B1C-47D1-A8EA-46A0E66FEC8B}" type="pres">
      <dgm:prSet presAssocID="{DACB10D2-964C-44E8-B984-C85D47169AF5}" presName="spaceRect" presStyleCnt="0"/>
      <dgm:spPr/>
    </dgm:pt>
    <dgm:pt modelId="{D11B3662-1A57-4379-BD75-486A7E416F4D}" type="pres">
      <dgm:prSet presAssocID="{DACB10D2-964C-44E8-B984-C85D47169AF5}" presName="parTx" presStyleLbl="revTx" presStyleIdx="0" presStyleCnt="2">
        <dgm:presLayoutVars>
          <dgm:chMax val="0"/>
          <dgm:chPref val="0"/>
        </dgm:presLayoutVars>
      </dgm:prSet>
      <dgm:spPr/>
    </dgm:pt>
    <dgm:pt modelId="{C35B5E08-2B6E-4BD1-B859-A817A1DE3770}" type="pres">
      <dgm:prSet presAssocID="{DACB10D2-964C-44E8-B984-C85D47169AF5}" presName="desTx" presStyleLbl="revTx" presStyleIdx="1" presStyleCnt="2" custScaleX="108013" custScaleY="324124" custLinFactNeighborX="-5836" custLinFactNeighborY="-8267">
        <dgm:presLayoutVars/>
      </dgm:prSet>
      <dgm:spPr/>
    </dgm:pt>
  </dgm:ptLst>
  <dgm:cxnLst>
    <dgm:cxn modelId="{7C95B601-1C4A-47F7-8AA4-CF24F1366E2D}" type="presOf" srcId="{C46D3BAA-633E-460C-B289-4A95856CE3FE}" destId="{C35B5E08-2B6E-4BD1-B859-A817A1DE3770}" srcOrd="0" destOrd="2" presId="urn:microsoft.com/office/officeart/2018/2/layout/IconVerticalSolidList"/>
    <dgm:cxn modelId="{D0702706-2668-48A1-98BA-0A41DFBE4C32}" srcId="{DACB10D2-964C-44E8-B984-C85D47169AF5}" destId="{C46D3BAA-633E-460C-B289-4A95856CE3FE}" srcOrd="2" destOrd="0" parTransId="{C7F88562-AC11-40C4-8992-16D86A7A91A4}" sibTransId="{BE932B11-A086-4B5B-AC20-85A514196496}"/>
    <dgm:cxn modelId="{5905AB0C-68EE-4053-9341-FD8DF75BD4EE}" srcId="{DACB10D2-964C-44E8-B984-C85D47169AF5}" destId="{84BE4342-AF79-46BF-94E1-432FE80F9CD2}" srcOrd="1" destOrd="0" parTransId="{F6C6AF57-8EB7-4C53-B520-69A832FCFED9}" sibTransId="{290CEE4C-7E38-4D2D-B221-44B31797A2F9}"/>
    <dgm:cxn modelId="{CFA9DA60-6163-4A8A-B8F3-02B0F3D9FCB0}" type="presOf" srcId="{BCE60EE7-70EE-464B-B356-CDB4EB7C2053}" destId="{C35B5E08-2B6E-4BD1-B859-A817A1DE3770}" srcOrd="0" destOrd="0" presId="urn:microsoft.com/office/officeart/2018/2/layout/IconVerticalSolidList"/>
    <dgm:cxn modelId="{D8DA0C61-282B-48C9-81F8-DA029A748DC0}" srcId="{DACB10D2-964C-44E8-B984-C85D47169AF5}" destId="{BCE60EE7-70EE-464B-B356-CDB4EB7C2053}" srcOrd="0" destOrd="0" parTransId="{B436FEDD-2954-4B79-B55B-6828FF8A4544}" sibTransId="{C5689FCC-D2D9-4857-8381-A44C18D3712F}"/>
    <dgm:cxn modelId="{2E33214E-CC2E-45E2-B6E8-1A0E1049EDA1}" type="presOf" srcId="{84BE4342-AF79-46BF-94E1-432FE80F9CD2}" destId="{C35B5E08-2B6E-4BD1-B859-A817A1DE3770}" srcOrd="0" destOrd="1" presId="urn:microsoft.com/office/officeart/2018/2/layout/IconVerticalSolidList"/>
    <dgm:cxn modelId="{36555E51-3BE4-4E0A-88DE-475FACE66E17}" type="presOf" srcId="{70F8C819-F3DC-4390-9F02-3E45423544DE}" destId="{51A51588-2FF9-4F92-92C9-3076CA7FD794}" srcOrd="0" destOrd="0" presId="urn:microsoft.com/office/officeart/2018/2/layout/IconVerticalSolidList"/>
    <dgm:cxn modelId="{F2B274C7-4D65-4CAF-BCE8-86298AF7D0F1}" srcId="{70F8C819-F3DC-4390-9F02-3E45423544DE}" destId="{DACB10D2-964C-44E8-B984-C85D47169AF5}" srcOrd="0" destOrd="0" parTransId="{D463C11A-716A-49D7-92D0-CC4D62296748}" sibTransId="{4A3A4004-2039-46DC-A0E2-D4FADD7AE201}"/>
    <dgm:cxn modelId="{25A8C8CA-68D3-4106-B093-97452BF5F411}" type="presOf" srcId="{DACB10D2-964C-44E8-B984-C85D47169AF5}" destId="{D11B3662-1A57-4379-BD75-486A7E416F4D}" srcOrd="0" destOrd="0" presId="urn:microsoft.com/office/officeart/2018/2/layout/IconVerticalSolidList"/>
    <dgm:cxn modelId="{E77ECBEF-7955-4BD6-A3A5-2B038E07B1B6}" type="presParOf" srcId="{51A51588-2FF9-4F92-92C9-3076CA7FD794}" destId="{6DF52109-A8BE-42C1-B111-3F7148491324}" srcOrd="0" destOrd="0" presId="urn:microsoft.com/office/officeart/2018/2/layout/IconVerticalSolidList"/>
    <dgm:cxn modelId="{9CE6E66C-97E6-4FC1-8578-376810703D06}" type="presParOf" srcId="{6DF52109-A8BE-42C1-B111-3F7148491324}" destId="{4B1CD3F2-2D96-4E73-946A-C66239F3BA15}" srcOrd="0" destOrd="0" presId="urn:microsoft.com/office/officeart/2018/2/layout/IconVerticalSolidList"/>
    <dgm:cxn modelId="{40D2A5B8-DE43-4160-BF22-23B6FC575209}" type="presParOf" srcId="{6DF52109-A8BE-42C1-B111-3F7148491324}" destId="{A078C1B0-C807-43D7-8088-A1F9560897E6}" srcOrd="1" destOrd="0" presId="urn:microsoft.com/office/officeart/2018/2/layout/IconVerticalSolidList"/>
    <dgm:cxn modelId="{7977EA0D-7826-4803-B52C-294DDAF72EA4}" type="presParOf" srcId="{6DF52109-A8BE-42C1-B111-3F7148491324}" destId="{C1B030E3-6B1C-47D1-A8EA-46A0E66FEC8B}" srcOrd="2" destOrd="0" presId="urn:microsoft.com/office/officeart/2018/2/layout/IconVerticalSolidList"/>
    <dgm:cxn modelId="{EF3A8C00-6BA8-4468-A661-BA85F2394A8E}" type="presParOf" srcId="{6DF52109-A8BE-42C1-B111-3F7148491324}" destId="{D11B3662-1A57-4379-BD75-486A7E416F4D}" srcOrd="3" destOrd="0" presId="urn:microsoft.com/office/officeart/2018/2/layout/IconVerticalSolidList"/>
    <dgm:cxn modelId="{12866447-2DBD-4D27-AF65-E6974ABB63B2}" type="presParOf" srcId="{6DF52109-A8BE-42C1-B111-3F7148491324}" destId="{C35B5E08-2B6E-4BD1-B859-A817A1DE3770}"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91963B1-EFE4-4CB6-B4C6-4C6B8DDA25D4}"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7C9F4DD3-14F9-43AC-949E-78A1055F6A3D}">
      <dgm:prSet/>
      <dgm:spPr/>
      <dgm:t>
        <a:bodyPr/>
        <a:lstStyle/>
        <a:p>
          <a:r>
            <a:rPr lang="en-US" dirty="0"/>
            <a:t>Collect student feedback on their learning experiences with game content.</a:t>
          </a:r>
        </a:p>
      </dgm:t>
    </dgm:pt>
    <dgm:pt modelId="{4FEB56FA-1E83-4CC1-8FF7-77088024C47B}" type="parTrans" cxnId="{6A1ECF9D-9973-4E80-A813-F5507F6CD8D7}">
      <dgm:prSet/>
      <dgm:spPr/>
      <dgm:t>
        <a:bodyPr/>
        <a:lstStyle/>
        <a:p>
          <a:endParaRPr lang="en-US"/>
        </a:p>
      </dgm:t>
    </dgm:pt>
    <dgm:pt modelId="{EB44E806-DA9B-4A42-845D-8E0106DEFE07}" type="sibTrans" cxnId="{6A1ECF9D-9973-4E80-A813-F5507F6CD8D7}">
      <dgm:prSet/>
      <dgm:spPr/>
      <dgm:t>
        <a:bodyPr/>
        <a:lstStyle/>
        <a:p>
          <a:endParaRPr lang="en-US"/>
        </a:p>
      </dgm:t>
    </dgm:pt>
    <dgm:pt modelId="{847F5FAD-DCE4-4799-AD88-E54C9236BDC6}">
      <dgm:prSet/>
      <dgm:spPr/>
      <dgm:t>
        <a:bodyPr/>
        <a:lstStyle/>
        <a:p>
          <a:r>
            <a:rPr lang="en-US" dirty="0"/>
            <a:t>Refine game selection and instructional strategies based on engagement levels and performance data if needed.</a:t>
          </a:r>
        </a:p>
      </dgm:t>
    </dgm:pt>
    <dgm:pt modelId="{8C3C5B72-F0F8-43FB-AA85-18F961FA763F}" type="parTrans" cxnId="{7593A86D-ABB8-4600-ABF1-6FC1600D2A92}">
      <dgm:prSet/>
      <dgm:spPr/>
      <dgm:t>
        <a:bodyPr/>
        <a:lstStyle/>
        <a:p>
          <a:endParaRPr lang="en-US"/>
        </a:p>
      </dgm:t>
    </dgm:pt>
    <dgm:pt modelId="{CB8140A8-DE48-4F68-8BC7-70E92F0A4179}" type="sibTrans" cxnId="{7593A86D-ABB8-4600-ABF1-6FC1600D2A92}">
      <dgm:prSet/>
      <dgm:spPr/>
      <dgm:t>
        <a:bodyPr/>
        <a:lstStyle/>
        <a:p>
          <a:endParaRPr lang="en-US"/>
        </a:p>
      </dgm:t>
    </dgm:pt>
    <dgm:pt modelId="{FBB0FE1C-8734-4884-AAC8-A553F6598F61}">
      <dgm:prSet/>
      <dgm:spPr/>
      <dgm:t>
        <a:bodyPr/>
        <a:lstStyle/>
        <a:p>
          <a:r>
            <a:rPr lang="en-US"/>
            <a:t>Expand the use of game-based resources to additional disciplines where applicable.</a:t>
          </a:r>
        </a:p>
      </dgm:t>
    </dgm:pt>
    <dgm:pt modelId="{4BB0442A-A38C-44AD-97DD-23152F874AD4}" type="parTrans" cxnId="{F500C5A3-77EA-488F-AF23-F792C26AEC53}">
      <dgm:prSet/>
      <dgm:spPr/>
      <dgm:t>
        <a:bodyPr/>
        <a:lstStyle/>
        <a:p>
          <a:endParaRPr lang="en-US"/>
        </a:p>
      </dgm:t>
    </dgm:pt>
    <dgm:pt modelId="{28A6C889-3421-41B9-A565-C969C02F8B28}" type="sibTrans" cxnId="{F500C5A3-77EA-488F-AF23-F792C26AEC53}">
      <dgm:prSet/>
      <dgm:spPr/>
      <dgm:t>
        <a:bodyPr/>
        <a:lstStyle/>
        <a:p>
          <a:endParaRPr lang="en-US"/>
        </a:p>
      </dgm:t>
    </dgm:pt>
    <dgm:pt modelId="{372B9C9C-71A6-45F6-9EDA-3536E2524723}" type="pres">
      <dgm:prSet presAssocID="{A91963B1-EFE4-4CB6-B4C6-4C6B8DDA25D4}" presName="root" presStyleCnt="0">
        <dgm:presLayoutVars>
          <dgm:dir/>
          <dgm:resizeHandles val="exact"/>
        </dgm:presLayoutVars>
      </dgm:prSet>
      <dgm:spPr/>
    </dgm:pt>
    <dgm:pt modelId="{812E1EEA-6BB6-45F7-B284-098E34C4C93A}" type="pres">
      <dgm:prSet presAssocID="{7C9F4DD3-14F9-43AC-949E-78A1055F6A3D}" presName="compNode" presStyleCnt="0"/>
      <dgm:spPr/>
    </dgm:pt>
    <dgm:pt modelId="{767D1D98-29A2-4A55-80D9-E2578780D1CE}" type="pres">
      <dgm:prSet presAssocID="{7C9F4DD3-14F9-43AC-949E-78A1055F6A3D}" presName="bgRect" presStyleLbl="bgShp" presStyleIdx="0" presStyleCnt="3"/>
      <dgm:spPr/>
    </dgm:pt>
    <dgm:pt modelId="{EFFC6236-6677-45AB-BD7B-F5FBD680FD48}" type="pres">
      <dgm:prSet presAssocID="{7C9F4DD3-14F9-43AC-949E-78A1055F6A3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7B27D5AA-44A2-4017-BDAA-4F35F6584DD7}" type="pres">
      <dgm:prSet presAssocID="{7C9F4DD3-14F9-43AC-949E-78A1055F6A3D}" presName="spaceRect" presStyleCnt="0"/>
      <dgm:spPr/>
    </dgm:pt>
    <dgm:pt modelId="{26F5DEDE-B40A-414F-B408-9FB508578A98}" type="pres">
      <dgm:prSet presAssocID="{7C9F4DD3-14F9-43AC-949E-78A1055F6A3D}" presName="parTx" presStyleLbl="revTx" presStyleIdx="0" presStyleCnt="3">
        <dgm:presLayoutVars>
          <dgm:chMax val="0"/>
          <dgm:chPref val="0"/>
        </dgm:presLayoutVars>
      </dgm:prSet>
      <dgm:spPr/>
    </dgm:pt>
    <dgm:pt modelId="{9FD4407A-0443-4ED9-AF7B-4A55AD0245E7}" type="pres">
      <dgm:prSet presAssocID="{EB44E806-DA9B-4A42-845D-8E0106DEFE07}" presName="sibTrans" presStyleCnt="0"/>
      <dgm:spPr/>
    </dgm:pt>
    <dgm:pt modelId="{38914516-D6D3-4EAF-91C6-11B3901753B8}" type="pres">
      <dgm:prSet presAssocID="{847F5FAD-DCE4-4799-AD88-E54C9236BDC6}" presName="compNode" presStyleCnt="0"/>
      <dgm:spPr/>
    </dgm:pt>
    <dgm:pt modelId="{65EF943D-6521-4FFA-BCB0-C2D70D522320}" type="pres">
      <dgm:prSet presAssocID="{847F5FAD-DCE4-4799-AD88-E54C9236BDC6}" presName="bgRect" presStyleLbl="bgShp" presStyleIdx="1" presStyleCnt="3"/>
      <dgm:spPr/>
    </dgm:pt>
    <dgm:pt modelId="{D148D651-8A69-40E6-9EDA-819FB31A6E67}" type="pres">
      <dgm:prSet presAssocID="{847F5FAD-DCE4-4799-AD88-E54C9236BDC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ss Pieces"/>
        </a:ext>
      </dgm:extLst>
    </dgm:pt>
    <dgm:pt modelId="{5A810B3A-FCF2-4418-9B32-47F65CEE3CB5}" type="pres">
      <dgm:prSet presAssocID="{847F5FAD-DCE4-4799-AD88-E54C9236BDC6}" presName="spaceRect" presStyleCnt="0"/>
      <dgm:spPr/>
    </dgm:pt>
    <dgm:pt modelId="{F9A8E260-71B0-4337-89ED-986830820FCC}" type="pres">
      <dgm:prSet presAssocID="{847F5FAD-DCE4-4799-AD88-E54C9236BDC6}" presName="parTx" presStyleLbl="revTx" presStyleIdx="1" presStyleCnt="3">
        <dgm:presLayoutVars>
          <dgm:chMax val="0"/>
          <dgm:chPref val="0"/>
        </dgm:presLayoutVars>
      </dgm:prSet>
      <dgm:spPr/>
    </dgm:pt>
    <dgm:pt modelId="{F5FD169A-9E36-4671-8C52-65DC46AF6138}" type="pres">
      <dgm:prSet presAssocID="{CB8140A8-DE48-4F68-8BC7-70E92F0A4179}" presName="sibTrans" presStyleCnt="0"/>
      <dgm:spPr/>
    </dgm:pt>
    <dgm:pt modelId="{E7254507-7D7C-4CA5-95E4-EF99302A6DF1}" type="pres">
      <dgm:prSet presAssocID="{FBB0FE1C-8734-4884-AAC8-A553F6598F61}" presName="compNode" presStyleCnt="0"/>
      <dgm:spPr/>
    </dgm:pt>
    <dgm:pt modelId="{1EA388D5-495B-48D7-A58C-C4E9CC17A784}" type="pres">
      <dgm:prSet presAssocID="{FBB0FE1C-8734-4884-AAC8-A553F6598F61}" presName="bgRect" presStyleLbl="bgShp" presStyleIdx="2" presStyleCnt="3"/>
      <dgm:spPr/>
    </dgm:pt>
    <dgm:pt modelId="{A695633A-1119-439B-9C2E-252E29BF23E9}" type="pres">
      <dgm:prSet presAssocID="{FBB0FE1C-8734-4884-AAC8-A553F6598F6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uzzle"/>
        </a:ext>
      </dgm:extLst>
    </dgm:pt>
    <dgm:pt modelId="{73153FD8-C797-4A70-9164-D470638FBB27}" type="pres">
      <dgm:prSet presAssocID="{FBB0FE1C-8734-4884-AAC8-A553F6598F61}" presName="spaceRect" presStyleCnt="0"/>
      <dgm:spPr/>
    </dgm:pt>
    <dgm:pt modelId="{D5DE1B32-8A14-48A4-8A7E-5F4018378531}" type="pres">
      <dgm:prSet presAssocID="{FBB0FE1C-8734-4884-AAC8-A553F6598F61}" presName="parTx" presStyleLbl="revTx" presStyleIdx="2" presStyleCnt="3">
        <dgm:presLayoutVars>
          <dgm:chMax val="0"/>
          <dgm:chPref val="0"/>
        </dgm:presLayoutVars>
      </dgm:prSet>
      <dgm:spPr/>
    </dgm:pt>
  </dgm:ptLst>
  <dgm:cxnLst>
    <dgm:cxn modelId="{5A14725F-1AD0-49D4-8737-B2711F88BC20}" type="presOf" srcId="{A91963B1-EFE4-4CB6-B4C6-4C6B8DDA25D4}" destId="{372B9C9C-71A6-45F6-9EDA-3536E2524723}" srcOrd="0" destOrd="0" presId="urn:microsoft.com/office/officeart/2018/2/layout/IconVerticalSolidList"/>
    <dgm:cxn modelId="{C234D45F-BB00-4845-ADDC-085ED1B971CF}" type="presOf" srcId="{7C9F4DD3-14F9-43AC-949E-78A1055F6A3D}" destId="{26F5DEDE-B40A-414F-B408-9FB508578A98}" srcOrd="0" destOrd="0" presId="urn:microsoft.com/office/officeart/2018/2/layout/IconVerticalSolidList"/>
    <dgm:cxn modelId="{7593A86D-ABB8-4600-ABF1-6FC1600D2A92}" srcId="{A91963B1-EFE4-4CB6-B4C6-4C6B8DDA25D4}" destId="{847F5FAD-DCE4-4799-AD88-E54C9236BDC6}" srcOrd="1" destOrd="0" parTransId="{8C3C5B72-F0F8-43FB-AA85-18F961FA763F}" sibTransId="{CB8140A8-DE48-4F68-8BC7-70E92F0A4179}"/>
    <dgm:cxn modelId="{142DCA8E-456B-48FA-B5BE-C56283E8383E}" type="presOf" srcId="{FBB0FE1C-8734-4884-AAC8-A553F6598F61}" destId="{D5DE1B32-8A14-48A4-8A7E-5F4018378531}" srcOrd="0" destOrd="0" presId="urn:microsoft.com/office/officeart/2018/2/layout/IconVerticalSolidList"/>
    <dgm:cxn modelId="{6A1ECF9D-9973-4E80-A813-F5507F6CD8D7}" srcId="{A91963B1-EFE4-4CB6-B4C6-4C6B8DDA25D4}" destId="{7C9F4DD3-14F9-43AC-949E-78A1055F6A3D}" srcOrd="0" destOrd="0" parTransId="{4FEB56FA-1E83-4CC1-8FF7-77088024C47B}" sibTransId="{EB44E806-DA9B-4A42-845D-8E0106DEFE07}"/>
    <dgm:cxn modelId="{F500C5A3-77EA-488F-AF23-F792C26AEC53}" srcId="{A91963B1-EFE4-4CB6-B4C6-4C6B8DDA25D4}" destId="{FBB0FE1C-8734-4884-AAC8-A553F6598F61}" srcOrd="2" destOrd="0" parTransId="{4BB0442A-A38C-44AD-97DD-23152F874AD4}" sibTransId="{28A6C889-3421-41B9-A565-C969C02F8B28}"/>
    <dgm:cxn modelId="{34F535F0-E654-470B-A0DD-2CF17E2B5684}" type="presOf" srcId="{847F5FAD-DCE4-4799-AD88-E54C9236BDC6}" destId="{F9A8E260-71B0-4337-89ED-986830820FCC}" srcOrd="0" destOrd="0" presId="urn:microsoft.com/office/officeart/2018/2/layout/IconVerticalSolidList"/>
    <dgm:cxn modelId="{EF8D5E0F-75BC-47F2-8D0F-DFE82222CC75}" type="presParOf" srcId="{372B9C9C-71A6-45F6-9EDA-3536E2524723}" destId="{812E1EEA-6BB6-45F7-B284-098E34C4C93A}" srcOrd="0" destOrd="0" presId="urn:microsoft.com/office/officeart/2018/2/layout/IconVerticalSolidList"/>
    <dgm:cxn modelId="{86352BBE-12F3-4EF9-9E59-6B875C3CCD5E}" type="presParOf" srcId="{812E1EEA-6BB6-45F7-B284-098E34C4C93A}" destId="{767D1D98-29A2-4A55-80D9-E2578780D1CE}" srcOrd="0" destOrd="0" presId="urn:microsoft.com/office/officeart/2018/2/layout/IconVerticalSolidList"/>
    <dgm:cxn modelId="{6CE60791-FC1A-4683-8BF9-1E71F65D3FD5}" type="presParOf" srcId="{812E1EEA-6BB6-45F7-B284-098E34C4C93A}" destId="{EFFC6236-6677-45AB-BD7B-F5FBD680FD48}" srcOrd="1" destOrd="0" presId="urn:microsoft.com/office/officeart/2018/2/layout/IconVerticalSolidList"/>
    <dgm:cxn modelId="{74DB13EA-4629-4EA0-9786-64F8732DE96D}" type="presParOf" srcId="{812E1EEA-6BB6-45F7-B284-098E34C4C93A}" destId="{7B27D5AA-44A2-4017-BDAA-4F35F6584DD7}" srcOrd="2" destOrd="0" presId="urn:microsoft.com/office/officeart/2018/2/layout/IconVerticalSolidList"/>
    <dgm:cxn modelId="{DFC7F239-4DD0-4C46-8E12-9B8221EBDB39}" type="presParOf" srcId="{812E1EEA-6BB6-45F7-B284-098E34C4C93A}" destId="{26F5DEDE-B40A-414F-B408-9FB508578A98}" srcOrd="3" destOrd="0" presId="urn:microsoft.com/office/officeart/2018/2/layout/IconVerticalSolidList"/>
    <dgm:cxn modelId="{346B9D1D-A063-4B38-A7D8-0E663C46BB41}" type="presParOf" srcId="{372B9C9C-71A6-45F6-9EDA-3536E2524723}" destId="{9FD4407A-0443-4ED9-AF7B-4A55AD0245E7}" srcOrd="1" destOrd="0" presId="urn:microsoft.com/office/officeart/2018/2/layout/IconVerticalSolidList"/>
    <dgm:cxn modelId="{3DDB2AA3-7E49-4B96-B1CF-0A670579FD42}" type="presParOf" srcId="{372B9C9C-71A6-45F6-9EDA-3536E2524723}" destId="{38914516-D6D3-4EAF-91C6-11B3901753B8}" srcOrd="2" destOrd="0" presId="urn:microsoft.com/office/officeart/2018/2/layout/IconVerticalSolidList"/>
    <dgm:cxn modelId="{C1BC2792-AD41-4F1C-A6B4-499CFADAC70B}" type="presParOf" srcId="{38914516-D6D3-4EAF-91C6-11B3901753B8}" destId="{65EF943D-6521-4FFA-BCB0-C2D70D522320}" srcOrd="0" destOrd="0" presId="urn:microsoft.com/office/officeart/2018/2/layout/IconVerticalSolidList"/>
    <dgm:cxn modelId="{B1337B7D-89A5-4F87-89B0-27782679F3A1}" type="presParOf" srcId="{38914516-D6D3-4EAF-91C6-11B3901753B8}" destId="{D148D651-8A69-40E6-9EDA-819FB31A6E67}" srcOrd="1" destOrd="0" presId="urn:microsoft.com/office/officeart/2018/2/layout/IconVerticalSolidList"/>
    <dgm:cxn modelId="{16DAD08D-A88B-4131-8901-5D5471A878BA}" type="presParOf" srcId="{38914516-D6D3-4EAF-91C6-11B3901753B8}" destId="{5A810B3A-FCF2-4418-9B32-47F65CEE3CB5}" srcOrd="2" destOrd="0" presId="urn:microsoft.com/office/officeart/2018/2/layout/IconVerticalSolidList"/>
    <dgm:cxn modelId="{9A2E6782-9E57-4AA9-86BB-B1EDC3BDFB5E}" type="presParOf" srcId="{38914516-D6D3-4EAF-91C6-11B3901753B8}" destId="{F9A8E260-71B0-4337-89ED-986830820FCC}" srcOrd="3" destOrd="0" presId="urn:microsoft.com/office/officeart/2018/2/layout/IconVerticalSolidList"/>
    <dgm:cxn modelId="{AE48E20F-ECBD-45F3-B909-8FD3D410E110}" type="presParOf" srcId="{372B9C9C-71A6-45F6-9EDA-3536E2524723}" destId="{F5FD169A-9E36-4671-8C52-65DC46AF6138}" srcOrd="3" destOrd="0" presId="urn:microsoft.com/office/officeart/2018/2/layout/IconVerticalSolidList"/>
    <dgm:cxn modelId="{10408584-17A7-4D40-A392-56E8262B83D7}" type="presParOf" srcId="{372B9C9C-71A6-45F6-9EDA-3536E2524723}" destId="{E7254507-7D7C-4CA5-95E4-EF99302A6DF1}" srcOrd="4" destOrd="0" presId="urn:microsoft.com/office/officeart/2018/2/layout/IconVerticalSolidList"/>
    <dgm:cxn modelId="{65A408E7-CE1C-4AF2-A9FF-BFB1FD0C7FA3}" type="presParOf" srcId="{E7254507-7D7C-4CA5-95E4-EF99302A6DF1}" destId="{1EA388D5-495B-48D7-A58C-C4E9CC17A784}" srcOrd="0" destOrd="0" presId="urn:microsoft.com/office/officeart/2018/2/layout/IconVerticalSolidList"/>
    <dgm:cxn modelId="{04B2A318-6117-4619-8DB3-8CC8755EF8C1}" type="presParOf" srcId="{E7254507-7D7C-4CA5-95E4-EF99302A6DF1}" destId="{A695633A-1119-439B-9C2E-252E29BF23E9}" srcOrd="1" destOrd="0" presId="urn:microsoft.com/office/officeart/2018/2/layout/IconVerticalSolidList"/>
    <dgm:cxn modelId="{4DC1C8FA-3856-4C91-95D1-53436BEDAAD1}" type="presParOf" srcId="{E7254507-7D7C-4CA5-95E4-EF99302A6DF1}" destId="{73153FD8-C797-4A70-9164-D470638FBB27}" srcOrd="2" destOrd="0" presId="urn:microsoft.com/office/officeart/2018/2/layout/IconVerticalSolidList"/>
    <dgm:cxn modelId="{C855E042-240C-4E89-8DAC-EDC146F676BB}" type="presParOf" srcId="{E7254507-7D7C-4CA5-95E4-EF99302A6DF1}" destId="{D5DE1B32-8A14-48A4-8A7E-5F401837853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66DB0E2-B494-42BA-BD66-8D6093EC653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46AADA7-E5E6-44E8-891D-C5B27751BF82}">
      <dgm:prSet/>
      <dgm:spPr/>
      <dgm:t>
        <a:bodyPr/>
        <a:lstStyle/>
        <a:p>
          <a:r>
            <a:rPr lang="en-US" b="1"/>
            <a:t>Learning and Adaptation: </a:t>
          </a:r>
          <a:r>
            <a:rPr lang="en-US"/>
            <a:t>Both can "learn" or adapt to improve performance.</a:t>
          </a:r>
        </a:p>
      </dgm:t>
    </dgm:pt>
    <dgm:pt modelId="{74DE4CA8-311F-4493-AE31-A41DAD88CF0C}" type="parTrans" cxnId="{FF3B01BB-B678-4F2A-8430-7C9FA88B332C}">
      <dgm:prSet/>
      <dgm:spPr/>
      <dgm:t>
        <a:bodyPr/>
        <a:lstStyle/>
        <a:p>
          <a:endParaRPr lang="en-US"/>
        </a:p>
      </dgm:t>
    </dgm:pt>
    <dgm:pt modelId="{8154E787-ADB2-4950-81FD-3C8E2F061A75}" type="sibTrans" cxnId="{FF3B01BB-B678-4F2A-8430-7C9FA88B332C}">
      <dgm:prSet/>
      <dgm:spPr/>
      <dgm:t>
        <a:bodyPr/>
        <a:lstStyle/>
        <a:p>
          <a:endParaRPr lang="en-US"/>
        </a:p>
      </dgm:t>
    </dgm:pt>
    <dgm:pt modelId="{27B04566-C3B8-49EB-9409-7BE861C0CC8D}">
      <dgm:prSet/>
      <dgm:spPr/>
      <dgm:t>
        <a:bodyPr/>
        <a:lstStyle/>
        <a:p>
          <a:r>
            <a:rPr lang="en-US" b="1"/>
            <a:t>Pattern Recognition:  </a:t>
          </a:r>
          <a:r>
            <a:rPr lang="en-US"/>
            <a:t>Both identify and utilize patterns. Video Game AI uses predefined patterns, and Generative AI creates new ones from data.</a:t>
          </a:r>
        </a:p>
      </dgm:t>
    </dgm:pt>
    <dgm:pt modelId="{AE777D6F-C3A2-4711-B4F0-7EE7CFD46E2A}" type="parTrans" cxnId="{E229CC10-2B00-4C23-A0FC-ABB56232F362}">
      <dgm:prSet/>
      <dgm:spPr/>
      <dgm:t>
        <a:bodyPr/>
        <a:lstStyle/>
        <a:p>
          <a:endParaRPr lang="en-US"/>
        </a:p>
      </dgm:t>
    </dgm:pt>
    <dgm:pt modelId="{96414E63-5CD8-4765-A2FF-57599B980F1D}" type="sibTrans" cxnId="{E229CC10-2B00-4C23-A0FC-ABB56232F362}">
      <dgm:prSet/>
      <dgm:spPr/>
      <dgm:t>
        <a:bodyPr/>
        <a:lstStyle/>
        <a:p>
          <a:endParaRPr lang="en-US"/>
        </a:p>
      </dgm:t>
    </dgm:pt>
    <dgm:pt modelId="{3F2159D6-55EF-4E86-A435-79F714617E24}">
      <dgm:prSet/>
      <dgm:spPr/>
      <dgm:t>
        <a:bodyPr/>
        <a:lstStyle/>
        <a:p>
          <a:r>
            <a:rPr lang="en-US" b="1"/>
            <a:t>Optimization: </a:t>
          </a:r>
          <a:r>
            <a:rPr lang="en-US"/>
            <a:t>Both aim for better outcomes: Game AI optimizes NPC behavior, while Generative AI focuses on improving content quality.</a:t>
          </a:r>
        </a:p>
      </dgm:t>
    </dgm:pt>
    <dgm:pt modelId="{2315128A-24FE-4CE0-9A5C-EB6AB25807AE}" type="parTrans" cxnId="{2292B147-499A-4AFF-BE34-6A5FBA4F17FA}">
      <dgm:prSet/>
      <dgm:spPr/>
      <dgm:t>
        <a:bodyPr/>
        <a:lstStyle/>
        <a:p>
          <a:endParaRPr lang="en-US"/>
        </a:p>
      </dgm:t>
    </dgm:pt>
    <dgm:pt modelId="{68B4EB8C-BDC9-43C5-85B7-AF066707F543}" type="sibTrans" cxnId="{2292B147-499A-4AFF-BE34-6A5FBA4F17FA}">
      <dgm:prSet/>
      <dgm:spPr/>
      <dgm:t>
        <a:bodyPr/>
        <a:lstStyle/>
        <a:p>
          <a:endParaRPr lang="en-US"/>
        </a:p>
      </dgm:t>
    </dgm:pt>
    <dgm:pt modelId="{F4F46265-9643-4AB2-ACA2-34400C2207BA}" type="pres">
      <dgm:prSet presAssocID="{366DB0E2-B494-42BA-BD66-8D6093EC653E}" presName="root" presStyleCnt="0">
        <dgm:presLayoutVars>
          <dgm:dir/>
          <dgm:resizeHandles val="exact"/>
        </dgm:presLayoutVars>
      </dgm:prSet>
      <dgm:spPr/>
    </dgm:pt>
    <dgm:pt modelId="{C530FCB2-209A-4E6F-BB12-F976990C83DD}" type="pres">
      <dgm:prSet presAssocID="{046AADA7-E5E6-44E8-891D-C5B27751BF82}" presName="compNode" presStyleCnt="0"/>
      <dgm:spPr/>
    </dgm:pt>
    <dgm:pt modelId="{88D03427-4AB8-440C-A3A2-487A453BAA53}" type="pres">
      <dgm:prSet presAssocID="{046AADA7-E5E6-44E8-891D-C5B27751BF82}" presName="bgRect" presStyleLbl="bgShp" presStyleIdx="0" presStyleCnt="3"/>
      <dgm:spPr/>
    </dgm:pt>
    <dgm:pt modelId="{25F40B16-796B-4787-BB89-2A456BE5065D}" type="pres">
      <dgm:prSet presAssocID="{046AADA7-E5E6-44E8-891D-C5B27751BF8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ateboard"/>
        </a:ext>
      </dgm:extLst>
    </dgm:pt>
    <dgm:pt modelId="{9F9D17B8-1C72-4546-9976-36C2C54D3E00}" type="pres">
      <dgm:prSet presAssocID="{046AADA7-E5E6-44E8-891D-C5B27751BF82}" presName="spaceRect" presStyleCnt="0"/>
      <dgm:spPr/>
    </dgm:pt>
    <dgm:pt modelId="{49AEDAD1-6082-4F90-AFE1-4BF034B512CF}" type="pres">
      <dgm:prSet presAssocID="{046AADA7-E5E6-44E8-891D-C5B27751BF82}" presName="parTx" presStyleLbl="revTx" presStyleIdx="0" presStyleCnt="3">
        <dgm:presLayoutVars>
          <dgm:chMax val="0"/>
          <dgm:chPref val="0"/>
        </dgm:presLayoutVars>
      </dgm:prSet>
      <dgm:spPr/>
    </dgm:pt>
    <dgm:pt modelId="{E144B62C-8341-4931-A592-9620D1FBEC6A}" type="pres">
      <dgm:prSet presAssocID="{8154E787-ADB2-4950-81FD-3C8E2F061A75}" presName="sibTrans" presStyleCnt="0"/>
      <dgm:spPr/>
    </dgm:pt>
    <dgm:pt modelId="{7218F7ED-D804-4850-AEEC-675D4453C999}" type="pres">
      <dgm:prSet presAssocID="{27B04566-C3B8-49EB-9409-7BE861C0CC8D}" presName="compNode" presStyleCnt="0"/>
      <dgm:spPr/>
    </dgm:pt>
    <dgm:pt modelId="{2E2BBF80-6ED6-4C53-B378-E7DD99808639}" type="pres">
      <dgm:prSet presAssocID="{27B04566-C3B8-49EB-9409-7BE861C0CC8D}" presName="bgRect" presStyleLbl="bgShp" presStyleIdx="1" presStyleCnt="3"/>
      <dgm:spPr/>
    </dgm:pt>
    <dgm:pt modelId="{6E4D1205-B97E-4E23-BA81-04CEC0A017EE}" type="pres">
      <dgm:prSet presAssocID="{27B04566-C3B8-49EB-9409-7BE861C0CC8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ze"/>
        </a:ext>
      </dgm:extLst>
    </dgm:pt>
    <dgm:pt modelId="{2C9977BA-2F17-4255-8A64-39A2B56B0962}" type="pres">
      <dgm:prSet presAssocID="{27B04566-C3B8-49EB-9409-7BE861C0CC8D}" presName="spaceRect" presStyleCnt="0"/>
      <dgm:spPr/>
    </dgm:pt>
    <dgm:pt modelId="{89139F82-673C-4357-9F48-85529FEDC54B}" type="pres">
      <dgm:prSet presAssocID="{27B04566-C3B8-49EB-9409-7BE861C0CC8D}" presName="parTx" presStyleLbl="revTx" presStyleIdx="1" presStyleCnt="3">
        <dgm:presLayoutVars>
          <dgm:chMax val="0"/>
          <dgm:chPref val="0"/>
        </dgm:presLayoutVars>
      </dgm:prSet>
      <dgm:spPr/>
    </dgm:pt>
    <dgm:pt modelId="{A31C05EB-B1BC-47A5-9B06-7DED116BD8E7}" type="pres">
      <dgm:prSet presAssocID="{96414E63-5CD8-4765-A2FF-57599B980F1D}" presName="sibTrans" presStyleCnt="0"/>
      <dgm:spPr/>
    </dgm:pt>
    <dgm:pt modelId="{956B0556-A6D1-4BD7-B0DC-75EE65F08CD4}" type="pres">
      <dgm:prSet presAssocID="{3F2159D6-55EF-4E86-A435-79F714617E24}" presName="compNode" presStyleCnt="0"/>
      <dgm:spPr/>
    </dgm:pt>
    <dgm:pt modelId="{6203158E-8E23-4377-A2FC-2F5C297CB7F5}" type="pres">
      <dgm:prSet presAssocID="{3F2159D6-55EF-4E86-A435-79F714617E24}" presName="bgRect" presStyleLbl="bgShp" presStyleIdx="2" presStyleCnt="3"/>
      <dgm:spPr/>
    </dgm:pt>
    <dgm:pt modelId="{20D86871-6581-4412-950D-40A1F2D7111D}" type="pres">
      <dgm:prSet presAssocID="{3F2159D6-55EF-4E86-A435-79F714617E2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ACD2AD5D-82C0-4A3A-ACFC-55247F5E4680}" type="pres">
      <dgm:prSet presAssocID="{3F2159D6-55EF-4E86-A435-79F714617E24}" presName="spaceRect" presStyleCnt="0"/>
      <dgm:spPr/>
    </dgm:pt>
    <dgm:pt modelId="{9A2CA161-56B1-45B7-BC6A-081C22ADE1F6}" type="pres">
      <dgm:prSet presAssocID="{3F2159D6-55EF-4E86-A435-79F714617E24}" presName="parTx" presStyleLbl="revTx" presStyleIdx="2" presStyleCnt="3">
        <dgm:presLayoutVars>
          <dgm:chMax val="0"/>
          <dgm:chPref val="0"/>
        </dgm:presLayoutVars>
      </dgm:prSet>
      <dgm:spPr/>
    </dgm:pt>
  </dgm:ptLst>
  <dgm:cxnLst>
    <dgm:cxn modelId="{E229CC10-2B00-4C23-A0FC-ABB56232F362}" srcId="{366DB0E2-B494-42BA-BD66-8D6093EC653E}" destId="{27B04566-C3B8-49EB-9409-7BE861C0CC8D}" srcOrd="1" destOrd="0" parTransId="{AE777D6F-C3A2-4711-B4F0-7EE7CFD46E2A}" sibTransId="{96414E63-5CD8-4765-A2FF-57599B980F1D}"/>
    <dgm:cxn modelId="{2292B147-499A-4AFF-BE34-6A5FBA4F17FA}" srcId="{366DB0E2-B494-42BA-BD66-8D6093EC653E}" destId="{3F2159D6-55EF-4E86-A435-79F714617E24}" srcOrd="2" destOrd="0" parTransId="{2315128A-24FE-4CE0-9A5C-EB6AB25807AE}" sibTransId="{68B4EB8C-BDC9-43C5-85B7-AF066707F543}"/>
    <dgm:cxn modelId="{1A35884D-6FA9-4514-9D11-D9C74734210A}" type="presOf" srcId="{3F2159D6-55EF-4E86-A435-79F714617E24}" destId="{9A2CA161-56B1-45B7-BC6A-081C22ADE1F6}" srcOrd="0" destOrd="0" presId="urn:microsoft.com/office/officeart/2018/2/layout/IconVerticalSolidList"/>
    <dgm:cxn modelId="{FEAC4397-EBD2-4982-88F0-4429B6DA6848}" type="presOf" srcId="{366DB0E2-B494-42BA-BD66-8D6093EC653E}" destId="{F4F46265-9643-4AB2-ACA2-34400C2207BA}" srcOrd="0" destOrd="0" presId="urn:microsoft.com/office/officeart/2018/2/layout/IconVerticalSolidList"/>
    <dgm:cxn modelId="{0814CFA6-6FAD-4AB7-BEB5-FE671E118D33}" type="presOf" srcId="{27B04566-C3B8-49EB-9409-7BE861C0CC8D}" destId="{89139F82-673C-4357-9F48-85529FEDC54B}" srcOrd="0" destOrd="0" presId="urn:microsoft.com/office/officeart/2018/2/layout/IconVerticalSolidList"/>
    <dgm:cxn modelId="{FF3B01BB-B678-4F2A-8430-7C9FA88B332C}" srcId="{366DB0E2-B494-42BA-BD66-8D6093EC653E}" destId="{046AADA7-E5E6-44E8-891D-C5B27751BF82}" srcOrd="0" destOrd="0" parTransId="{74DE4CA8-311F-4493-AE31-A41DAD88CF0C}" sibTransId="{8154E787-ADB2-4950-81FD-3C8E2F061A75}"/>
    <dgm:cxn modelId="{D0BF05EF-99A2-4249-B243-7874D0ED285D}" type="presOf" srcId="{046AADA7-E5E6-44E8-891D-C5B27751BF82}" destId="{49AEDAD1-6082-4F90-AFE1-4BF034B512CF}" srcOrd="0" destOrd="0" presId="urn:microsoft.com/office/officeart/2018/2/layout/IconVerticalSolidList"/>
    <dgm:cxn modelId="{40005B08-3116-4AE8-B2F4-99E24D948951}" type="presParOf" srcId="{F4F46265-9643-4AB2-ACA2-34400C2207BA}" destId="{C530FCB2-209A-4E6F-BB12-F976990C83DD}" srcOrd="0" destOrd="0" presId="urn:microsoft.com/office/officeart/2018/2/layout/IconVerticalSolidList"/>
    <dgm:cxn modelId="{7423DE11-3055-4563-BD26-8CD354820F69}" type="presParOf" srcId="{C530FCB2-209A-4E6F-BB12-F976990C83DD}" destId="{88D03427-4AB8-440C-A3A2-487A453BAA53}" srcOrd="0" destOrd="0" presId="urn:microsoft.com/office/officeart/2018/2/layout/IconVerticalSolidList"/>
    <dgm:cxn modelId="{B01D06E7-55E5-4DD9-9F35-C4D1E2CF5876}" type="presParOf" srcId="{C530FCB2-209A-4E6F-BB12-F976990C83DD}" destId="{25F40B16-796B-4787-BB89-2A456BE5065D}" srcOrd="1" destOrd="0" presId="urn:microsoft.com/office/officeart/2018/2/layout/IconVerticalSolidList"/>
    <dgm:cxn modelId="{58EA5937-8DB1-480C-8506-61433BABA4E9}" type="presParOf" srcId="{C530FCB2-209A-4E6F-BB12-F976990C83DD}" destId="{9F9D17B8-1C72-4546-9976-36C2C54D3E00}" srcOrd="2" destOrd="0" presId="urn:microsoft.com/office/officeart/2018/2/layout/IconVerticalSolidList"/>
    <dgm:cxn modelId="{144412E4-1361-4E2A-BF77-6CA38549CC82}" type="presParOf" srcId="{C530FCB2-209A-4E6F-BB12-F976990C83DD}" destId="{49AEDAD1-6082-4F90-AFE1-4BF034B512CF}" srcOrd="3" destOrd="0" presId="urn:microsoft.com/office/officeart/2018/2/layout/IconVerticalSolidList"/>
    <dgm:cxn modelId="{098D749D-DF12-436E-A3DF-DEE33685E9F8}" type="presParOf" srcId="{F4F46265-9643-4AB2-ACA2-34400C2207BA}" destId="{E144B62C-8341-4931-A592-9620D1FBEC6A}" srcOrd="1" destOrd="0" presId="urn:microsoft.com/office/officeart/2018/2/layout/IconVerticalSolidList"/>
    <dgm:cxn modelId="{81086A7B-EA48-4D6B-A9E5-375CACA49A72}" type="presParOf" srcId="{F4F46265-9643-4AB2-ACA2-34400C2207BA}" destId="{7218F7ED-D804-4850-AEEC-675D4453C999}" srcOrd="2" destOrd="0" presId="urn:microsoft.com/office/officeart/2018/2/layout/IconVerticalSolidList"/>
    <dgm:cxn modelId="{F5CC2CD7-B97D-4737-8BE8-18FF60ACD120}" type="presParOf" srcId="{7218F7ED-D804-4850-AEEC-675D4453C999}" destId="{2E2BBF80-6ED6-4C53-B378-E7DD99808639}" srcOrd="0" destOrd="0" presId="urn:microsoft.com/office/officeart/2018/2/layout/IconVerticalSolidList"/>
    <dgm:cxn modelId="{DC29F8AE-E0FE-4CA0-A491-2B26AF8A39F1}" type="presParOf" srcId="{7218F7ED-D804-4850-AEEC-675D4453C999}" destId="{6E4D1205-B97E-4E23-BA81-04CEC0A017EE}" srcOrd="1" destOrd="0" presId="urn:microsoft.com/office/officeart/2018/2/layout/IconVerticalSolidList"/>
    <dgm:cxn modelId="{AC76A835-8E0D-4152-BCF7-82AAD7C7EEA7}" type="presParOf" srcId="{7218F7ED-D804-4850-AEEC-675D4453C999}" destId="{2C9977BA-2F17-4255-8A64-39A2B56B0962}" srcOrd="2" destOrd="0" presId="urn:microsoft.com/office/officeart/2018/2/layout/IconVerticalSolidList"/>
    <dgm:cxn modelId="{98AB3877-9A4C-475E-90FB-48FA3F89942E}" type="presParOf" srcId="{7218F7ED-D804-4850-AEEC-675D4453C999}" destId="{89139F82-673C-4357-9F48-85529FEDC54B}" srcOrd="3" destOrd="0" presId="urn:microsoft.com/office/officeart/2018/2/layout/IconVerticalSolidList"/>
    <dgm:cxn modelId="{A1899CF8-4BD6-43C7-868D-A9A23F723A41}" type="presParOf" srcId="{F4F46265-9643-4AB2-ACA2-34400C2207BA}" destId="{A31C05EB-B1BC-47A5-9B06-7DED116BD8E7}" srcOrd="3" destOrd="0" presId="urn:microsoft.com/office/officeart/2018/2/layout/IconVerticalSolidList"/>
    <dgm:cxn modelId="{49F489D7-C199-4DA6-B33E-E046CCEF6A99}" type="presParOf" srcId="{F4F46265-9643-4AB2-ACA2-34400C2207BA}" destId="{956B0556-A6D1-4BD7-B0DC-75EE65F08CD4}" srcOrd="4" destOrd="0" presId="urn:microsoft.com/office/officeart/2018/2/layout/IconVerticalSolidList"/>
    <dgm:cxn modelId="{A9773CB0-7D92-4C42-97C1-7DF13661EEFB}" type="presParOf" srcId="{956B0556-A6D1-4BD7-B0DC-75EE65F08CD4}" destId="{6203158E-8E23-4377-A2FC-2F5C297CB7F5}" srcOrd="0" destOrd="0" presId="urn:microsoft.com/office/officeart/2018/2/layout/IconVerticalSolidList"/>
    <dgm:cxn modelId="{35D55C4C-6983-48C9-A31E-04C7EB0EB4C0}" type="presParOf" srcId="{956B0556-A6D1-4BD7-B0DC-75EE65F08CD4}" destId="{20D86871-6581-4412-950D-40A1F2D7111D}" srcOrd="1" destOrd="0" presId="urn:microsoft.com/office/officeart/2018/2/layout/IconVerticalSolidList"/>
    <dgm:cxn modelId="{5BAF989F-F01F-494F-80DC-C00A70DA3160}" type="presParOf" srcId="{956B0556-A6D1-4BD7-B0DC-75EE65F08CD4}" destId="{ACD2AD5D-82C0-4A3A-ACFC-55247F5E4680}" srcOrd="2" destOrd="0" presId="urn:microsoft.com/office/officeart/2018/2/layout/IconVerticalSolidList"/>
    <dgm:cxn modelId="{DAD28227-9DB3-4467-98F8-E8907C6DDEBD}" type="presParOf" srcId="{956B0556-A6D1-4BD7-B0DC-75EE65F08CD4}" destId="{9A2CA161-56B1-45B7-BC6A-081C22ADE1F6}"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8EB8F0-5264-474E-A644-6FF506F89328}">
      <dsp:nvSpPr>
        <dsp:cNvPr id="0" name=""/>
        <dsp:cNvSpPr/>
      </dsp:nvSpPr>
      <dsp:spPr>
        <a:xfrm>
          <a:off x="0" y="2041853"/>
          <a:ext cx="1772334" cy="177233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3699" r="12805" b="5"/>
          <a:stretch/>
        </a:blipFill>
        <a:ln>
          <a:noFill/>
        </a:ln>
        <a:effectLst/>
      </dsp:spPr>
      <dsp:style>
        <a:lnRef idx="0">
          <a:scrgbClr r="0" g="0" b="0"/>
        </a:lnRef>
        <a:fillRef idx="3">
          <a:scrgbClr r="0" g="0" b="0"/>
        </a:fillRef>
        <a:effectRef idx="2">
          <a:scrgbClr r="0" g="0" b="0"/>
        </a:effectRef>
        <a:fontRef idx="minor">
          <a:schemeClr val="lt1"/>
        </a:fontRef>
      </dsp:style>
    </dsp:sp>
    <dsp:sp modelId="{D94CDFFF-C1C0-413E-AAC9-C1833DD17F83}">
      <dsp:nvSpPr>
        <dsp:cNvPr id="0" name=""/>
        <dsp:cNvSpPr/>
      </dsp:nvSpPr>
      <dsp:spPr>
        <a:xfrm>
          <a:off x="1952606" y="2080564"/>
          <a:ext cx="9057469" cy="360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defRPr b="1"/>
          </a:pPr>
          <a:r>
            <a:rPr lang="en-US" sz="2000" kern="1200" dirty="0">
              <a:solidFill>
                <a:srgbClr val="FF0000"/>
              </a:solidFill>
            </a:rPr>
            <a:t>Importance of Performance</a:t>
          </a:r>
        </a:p>
      </dsp:txBody>
      <dsp:txXfrm>
        <a:off x="1952606" y="2080564"/>
        <a:ext cx="9057469" cy="360630"/>
      </dsp:txXfrm>
    </dsp:sp>
    <dsp:sp modelId="{1B4F8030-A8C9-452B-BBBD-1110515B1E58}">
      <dsp:nvSpPr>
        <dsp:cNvPr id="0" name=""/>
        <dsp:cNvSpPr/>
      </dsp:nvSpPr>
      <dsp:spPr>
        <a:xfrm>
          <a:off x="1900072" y="2466031"/>
          <a:ext cx="9057469" cy="349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en-US" sz="2000" kern="1200" dirty="0"/>
            <a:t>Focusing on performance measurement is crucial for evaluating the effectiveness of educational methods and practices. – Effectiveness, efficiency, productivity, or learning outcomes.</a:t>
          </a:r>
        </a:p>
      </dsp:txBody>
      <dsp:txXfrm>
        <a:off x="1900072" y="2466031"/>
        <a:ext cx="9057469" cy="349227"/>
      </dsp:txXfrm>
    </dsp:sp>
    <dsp:sp modelId="{488343FD-8B40-4B4A-95F8-2B0AA2F1DF93}">
      <dsp:nvSpPr>
        <dsp:cNvPr id="0" name=""/>
        <dsp:cNvSpPr/>
      </dsp:nvSpPr>
      <dsp:spPr>
        <a:xfrm>
          <a:off x="0" y="3833857"/>
          <a:ext cx="1772334" cy="177233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20391" r="11605" b="-6"/>
          <a:stretch/>
        </a:blipFill>
        <a:ln>
          <a:noFill/>
        </a:ln>
        <a:effectLst/>
      </dsp:spPr>
      <dsp:style>
        <a:lnRef idx="0">
          <a:scrgbClr r="0" g="0" b="0"/>
        </a:lnRef>
        <a:fillRef idx="3">
          <a:scrgbClr r="0" g="0" b="0"/>
        </a:fillRef>
        <a:effectRef idx="2">
          <a:scrgbClr r="0" g="0" b="0"/>
        </a:effectRef>
        <a:fontRef idx="minor">
          <a:schemeClr val="lt1"/>
        </a:fontRef>
      </dsp:style>
    </dsp:sp>
    <dsp:sp modelId="{1DF3D174-75A9-4B58-9B3D-3615DB77FEFA}">
      <dsp:nvSpPr>
        <dsp:cNvPr id="0" name=""/>
        <dsp:cNvSpPr/>
      </dsp:nvSpPr>
      <dsp:spPr>
        <a:xfrm>
          <a:off x="2004596" y="3681673"/>
          <a:ext cx="9057469" cy="360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defRPr b="1"/>
          </a:pPr>
          <a:r>
            <a:rPr lang="en-US" sz="2000" kern="1200" dirty="0">
              <a:solidFill>
                <a:srgbClr val="FF0000"/>
              </a:solidFill>
            </a:rPr>
            <a:t>Role of Affect</a:t>
          </a:r>
        </a:p>
      </dsp:txBody>
      <dsp:txXfrm>
        <a:off x="2004596" y="3681673"/>
        <a:ext cx="9057469" cy="360630"/>
      </dsp:txXfrm>
    </dsp:sp>
    <dsp:sp modelId="{D4746103-A57D-4C94-BDF3-F4BF0686C4E4}">
      <dsp:nvSpPr>
        <dsp:cNvPr id="0" name=""/>
        <dsp:cNvSpPr/>
      </dsp:nvSpPr>
      <dsp:spPr>
        <a:xfrm>
          <a:off x="1934944" y="4148774"/>
          <a:ext cx="9057469" cy="1411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en-US" sz="2000" kern="1200" dirty="0"/>
            <a:t>Understanding the affective domain enhances learning experiences and emotional engagement in educational settings</a:t>
          </a:r>
          <a:r>
            <a:rPr lang="en-US" sz="1400" kern="1200" dirty="0"/>
            <a:t>. </a:t>
          </a:r>
          <a:r>
            <a:rPr lang="en-US" sz="2000" kern="1200" dirty="0"/>
            <a:t>– Emotional, cognitive, or psychological experiences that influence or are influenced by sustainability and performance</a:t>
          </a:r>
          <a:r>
            <a:rPr lang="en-US" sz="1400" kern="1200" dirty="0"/>
            <a:t>.</a:t>
          </a:r>
        </a:p>
      </dsp:txBody>
      <dsp:txXfrm>
        <a:off x="1934944" y="4148774"/>
        <a:ext cx="9057469" cy="1411704"/>
      </dsp:txXfrm>
    </dsp:sp>
    <dsp:sp modelId="{B9799E5A-FF5B-46D3-892B-85F09798D354}">
      <dsp:nvSpPr>
        <dsp:cNvPr id="0" name=""/>
        <dsp:cNvSpPr/>
      </dsp:nvSpPr>
      <dsp:spPr>
        <a:xfrm>
          <a:off x="0" y="142229"/>
          <a:ext cx="1772334" cy="177233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22884" r="10364" b="-2"/>
          <a:stretch/>
        </a:blipFill>
        <a:ln>
          <a:noFill/>
        </a:ln>
        <a:effectLst/>
      </dsp:spPr>
      <dsp:style>
        <a:lnRef idx="0">
          <a:scrgbClr r="0" g="0" b="0"/>
        </a:lnRef>
        <a:fillRef idx="3">
          <a:scrgbClr r="0" g="0" b="0"/>
        </a:fillRef>
        <a:effectRef idx="2">
          <a:scrgbClr r="0" g="0" b="0"/>
        </a:effectRef>
        <a:fontRef idx="minor">
          <a:schemeClr val="lt1"/>
        </a:fontRef>
      </dsp:style>
    </dsp:sp>
    <dsp:sp modelId="{C506D0E3-920B-4D93-A75F-97A59D0DC389}">
      <dsp:nvSpPr>
        <dsp:cNvPr id="0" name=""/>
        <dsp:cNvSpPr/>
      </dsp:nvSpPr>
      <dsp:spPr>
        <a:xfrm>
          <a:off x="1936302" y="168587"/>
          <a:ext cx="9057469" cy="360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defRPr b="1"/>
          </a:pPr>
          <a:r>
            <a:rPr lang="en-US" sz="2000" kern="1200" dirty="0">
              <a:solidFill>
                <a:srgbClr val="FF0000"/>
              </a:solidFill>
            </a:rPr>
            <a:t>Sustainability in Research</a:t>
          </a:r>
        </a:p>
      </dsp:txBody>
      <dsp:txXfrm>
        <a:off x="1936302" y="168587"/>
        <a:ext cx="9057469" cy="360630"/>
      </dsp:txXfrm>
    </dsp:sp>
    <dsp:sp modelId="{9E2D30F8-C8A0-4187-89BB-AC1BF972DC4A}">
      <dsp:nvSpPr>
        <dsp:cNvPr id="0" name=""/>
        <dsp:cNvSpPr/>
      </dsp:nvSpPr>
      <dsp:spPr>
        <a:xfrm>
          <a:off x="1848173" y="570998"/>
          <a:ext cx="9057469" cy="1411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en-US" sz="2000" kern="1200" dirty="0"/>
            <a:t>Integrating sustainability into research frameworks ensures that outcomes contribute positively to future educational practices and society. – Environmental, social, and economic sustainability in organizational, educational, or technological contexts.</a:t>
          </a:r>
          <a:r>
            <a:rPr lang="en-US" sz="1400" kern="1200" dirty="0"/>
            <a:t>.</a:t>
          </a:r>
        </a:p>
      </dsp:txBody>
      <dsp:txXfrm>
        <a:off x="1848173" y="570998"/>
        <a:ext cx="9057469" cy="14117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9F7EB5-054C-432A-9461-368E15565E8A}">
      <dsp:nvSpPr>
        <dsp:cNvPr id="0" name=""/>
        <dsp:cNvSpPr/>
      </dsp:nvSpPr>
      <dsp:spPr>
        <a:xfrm>
          <a:off x="0" y="626"/>
          <a:ext cx="10847495" cy="14662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2BD518-A5C5-4456-B6FD-115B990F9659}">
      <dsp:nvSpPr>
        <dsp:cNvPr id="0" name=""/>
        <dsp:cNvSpPr/>
      </dsp:nvSpPr>
      <dsp:spPr>
        <a:xfrm>
          <a:off x="443530" y="330525"/>
          <a:ext cx="806418" cy="8064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F5D81E-789B-461F-940A-CABE655B89DB}">
      <dsp:nvSpPr>
        <dsp:cNvPr id="0" name=""/>
        <dsp:cNvSpPr/>
      </dsp:nvSpPr>
      <dsp:spPr>
        <a:xfrm>
          <a:off x="1693479" y="626"/>
          <a:ext cx="9154015" cy="1466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75" tIns="155175" rIns="155175" bIns="155175" numCol="1" spcCol="1270" anchor="ctr" anchorCtr="0">
          <a:noAutofit/>
        </a:bodyPr>
        <a:lstStyle/>
        <a:p>
          <a:pPr marL="0" lvl="0" indent="0" algn="l" defTabSz="1111250">
            <a:lnSpc>
              <a:spcPct val="90000"/>
            </a:lnSpc>
            <a:spcBef>
              <a:spcPct val="0"/>
            </a:spcBef>
            <a:spcAft>
              <a:spcPct val="35000"/>
            </a:spcAft>
            <a:buNone/>
          </a:pPr>
          <a:r>
            <a:rPr lang="en-US" sz="2500" kern="1200" dirty="0"/>
            <a:t>Select games based on key student preference factors, such as social features, modding capabilities, and immersive storytelling.</a:t>
          </a:r>
        </a:p>
      </dsp:txBody>
      <dsp:txXfrm>
        <a:off x="1693479" y="626"/>
        <a:ext cx="9154015" cy="1466216"/>
      </dsp:txXfrm>
    </dsp:sp>
    <dsp:sp modelId="{0C41A6F5-6BE4-475A-9441-3BB6F397D253}">
      <dsp:nvSpPr>
        <dsp:cNvPr id="0" name=""/>
        <dsp:cNvSpPr/>
      </dsp:nvSpPr>
      <dsp:spPr>
        <a:xfrm>
          <a:off x="0" y="1833396"/>
          <a:ext cx="10847495" cy="14662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50427C-3622-448A-BF2C-4691B430D5C4}">
      <dsp:nvSpPr>
        <dsp:cNvPr id="0" name=""/>
        <dsp:cNvSpPr/>
      </dsp:nvSpPr>
      <dsp:spPr>
        <a:xfrm>
          <a:off x="443530" y="2163295"/>
          <a:ext cx="806418" cy="8064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0DF929-B3A9-4E33-8F41-BBE3E200EEB6}">
      <dsp:nvSpPr>
        <dsp:cNvPr id="0" name=""/>
        <dsp:cNvSpPr/>
      </dsp:nvSpPr>
      <dsp:spPr>
        <a:xfrm>
          <a:off x="1693479" y="1833396"/>
          <a:ext cx="9154015" cy="1466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75" tIns="155175" rIns="155175" bIns="155175" numCol="1" spcCol="1270" anchor="ctr" anchorCtr="0">
          <a:noAutofit/>
        </a:bodyPr>
        <a:lstStyle/>
        <a:p>
          <a:pPr marL="0" lvl="0" indent="0" algn="l" defTabSz="1111250">
            <a:lnSpc>
              <a:spcPct val="90000"/>
            </a:lnSpc>
            <a:spcBef>
              <a:spcPct val="0"/>
            </a:spcBef>
            <a:spcAft>
              <a:spcPct val="35000"/>
            </a:spcAft>
            <a:buNone/>
          </a:pPr>
          <a:r>
            <a:rPr lang="en-US" sz="2500" kern="1200" dirty="0"/>
            <a:t>Ensure that chosen games align with institutional and curricular requirements (e.g., free-to-play, online accessibility).</a:t>
          </a:r>
        </a:p>
      </dsp:txBody>
      <dsp:txXfrm>
        <a:off x="1693479" y="1833396"/>
        <a:ext cx="9154015" cy="1466216"/>
      </dsp:txXfrm>
    </dsp:sp>
    <dsp:sp modelId="{DB33FAC4-92B3-43B7-88EC-F30679B9C62E}">
      <dsp:nvSpPr>
        <dsp:cNvPr id="0" name=""/>
        <dsp:cNvSpPr/>
      </dsp:nvSpPr>
      <dsp:spPr>
        <a:xfrm>
          <a:off x="0" y="3666167"/>
          <a:ext cx="10847495" cy="14662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6F19EB-CDFF-48DD-9C12-C5222DB9FF68}">
      <dsp:nvSpPr>
        <dsp:cNvPr id="0" name=""/>
        <dsp:cNvSpPr/>
      </dsp:nvSpPr>
      <dsp:spPr>
        <a:xfrm>
          <a:off x="443530" y="3996065"/>
          <a:ext cx="806418" cy="8064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F790E4-1EF8-42D6-A2A2-2456D5EB7560}">
      <dsp:nvSpPr>
        <dsp:cNvPr id="0" name=""/>
        <dsp:cNvSpPr/>
      </dsp:nvSpPr>
      <dsp:spPr>
        <a:xfrm>
          <a:off x="1693479" y="3666167"/>
          <a:ext cx="9154015" cy="1466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75" tIns="155175" rIns="155175" bIns="155175" numCol="1" spcCol="1270" anchor="ctr" anchorCtr="0">
          <a:noAutofit/>
        </a:bodyPr>
        <a:lstStyle/>
        <a:p>
          <a:pPr marL="0" lvl="0" indent="0" algn="l" defTabSz="1111250">
            <a:lnSpc>
              <a:spcPct val="90000"/>
            </a:lnSpc>
            <a:spcBef>
              <a:spcPct val="0"/>
            </a:spcBef>
            <a:spcAft>
              <a:spcPct val="35000"/>
            </a:spcAft>
            <a:buNone/>
          </a:pPr>
          <a:r>
            <a:rPr lang="en-US" sz="2500" kern="1200" dirty="0"/>
            <a:t>Consider genres that support learning without requiring complex gameplay (e.g., strategy, simulation, role-playing).</a:t>
          </a:r>
        </a:p>
      </dsp:txBody>
      <dsp:txXfrm>
        <a:off x="1693479" y="3666167"/>
        <a:ext cx="9154015" cy="14662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9F7EB5-054C-432A-9461-368E15565E8A}">
      <dsp:nvSpPr>
        <dsp:cNvPr id="0" name=""/>
        <dsp:cNvSpPr/>
      </dsp:nvSpPr>
      <dsp:spPr>
        <a:xfrm>
          <a:off x="0" y="133337"/>
          <a:ext cx="10847495" cy="20451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2BD518-A5C5-4456-B6FD-115B990F9659}">
      <dsp:nvSpPr>
        <dsp:cNvPr id="0" name=""/>
        <dsp:cNvSpPr/>
      </dsp:nvSpPr>
      <dsp:spPr>
        <a:xfrm>
          <a:off x="618662" y="593499"/>
          <a:ext cx="1124840" cy="112484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F5D81E-789B-461F-940A-CABE655B89DB}">
      <dsp:nvSpPr>
        <dsp:cNvPr id="0" name=""/>
        <dsp:cNvSpPr/>
      </dsp:nvSpPr>
      <dsp:spPr>
        <a:xfrm>
          <a:off x="2337375" y="298420"/>
          <a:ext cx="8022145" cy="2544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416" tIns="241416" rIns="241416" bIns="241416" numCol="1" spcCol="1270" anchor="ctr" anchorCtr="0">
          <a:noAutofit/>
        </a:bodyPr>
        <a:lstStyle/>
        <a:p>
          <a:pPr marL="0" lvl="0" indent="0" algn="l" defTabSz="1111250">
            <a:lnSpc>
              <a:spcPct val="100000"/>
            </a:lnSpc>
            <a:spcBef>
              <a:spcPct val="0"/>
            </a:spcBef>
            <a:spcAft>
              <a:spcPct val="35000"/>
            </a:spcAft>
            <a:buNone/>
          </a:pPr>
          <a:r>
            <a:rPr lang="en-US" sz="2500" kern="1200" dirty="0"/>
            <a:t>Allow students to choose how they interact with game-based learning materials: Engaging in actual gameplay, or. Exploring game-related content (wikis, blogs, lore, videos, discussion forums), or. Combining both approaches to enhance understanding.</a:t>
          </a:r>
        </a:p>
        <a:p>
          <a:pPr marL="0" lvl="0" indent="0" algn="l" defTabSz="1111250">
            <a:spcBef>
              <a:spcPct val="0"/>
            </a:spcBef>
            <a:spcAft>
              <a:spcPct val="35000"/>
            </a:spcAft>
            <a:buNone/>
          </a:pPr>
          <a:endParaRPr lang="en-US" sz="1400" kern="1200" dirty="0"/>
        </a:p>
      </dsp:txBody>
      <dsp:txXfrm>
        <a:off x="2337375" y="298420"/>
        <a:ext cx="8022145" cy="2544241"/>
      </dsp:txXfrm>
    </dsp:sp>
    <dsp:sp modelId="{0C41A6F5-6BE4-475A-9441-3BB6F397D253}">
      <dsp:nvSpPr>
        <dsp:cNvPr id="0" name=""/>
        <dsp:cNvSpPr/>
      </dsp:nvSpPr>
      <dsp:spPr>
        <a:xfrm>
          <a:off x="0" y="2850151"/>
          <a:ext cx="10847495" cy="20451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50427C-3622-448A-BF2C-4691B430D5C4}">
      <dsp:nvSpPr>
        <dsp:cNvPr id="0" name=""/>
        <dsp:cNvSpPr/>
      </dsp:nvSpPr>
      <dsp:spPr>
        <a:xfrm>
          <a:off x="618662" y="3310313"/>
          <a:ext cx="1124840" cy="112484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0DF929-B3A9-4E33-8F41-BBE3E200EEB6}">
      <dsp:nvSpPr>
        <dsp:cNvPr id="0" name=""/>
        <dsp:cNvSpPr/>
      </dsp:nvSpPr>
      <dsp:spPr>
        <a:xfrm>
          <a:off x="2362164" y="2850151"/>
          <a:ext cx="8022145" cy="2281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416" tIns="241416" rIns="241416" bIns="241416" numCol="1" spcCol="1270" anchor="ctr" anchorCtr="0">
          <a:noAutofit/>
        </a:bodyPr>
        <a:lstStyle/>
        <a:p>
          <a:pPr marL="0" lvl="0" indent="0" algn="l" defTabSz="1111250">
            <a:lnSpc>
              <a:spcPct val="100000"/>
            </a:lnSpc>
            <a:spcBef>
              <a:spcPct val="0"/>
            </a:spcBef>
            <a:spcAft>
              <a:spcPct val="35000"/>
            </a:spcAft>
            <a:buNone/>
          </a:pPr>
          <a:r>
            <a:rPr lang="en-US" sz="2500" kern="1200" dirty="0"/>
            <a:t>Ensure that students have multiple games to choose from. </a:t>
          </a:r>
        </a:p>
      </dsp:txBody>
      <dsp:txXfrm>
        <a:off x="2362164" y="2850151"/>
        <a:ext cx="8022145" cy="22810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EC9F7-579F-4DA5-8F9F-AF58C5F59D32}">
      <dsp:nvSpPr>
        <dsp:cNvPr id="0" name=""/>
        <dsp:cNvSpPr/>
      </dsp:nvSpPr>
      <dsp:spPr>
        <a:xfrm>
          <a:off x="0" y="903654"/>
          <a:ext cx="10847495" cy="16583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B63893-C035-424B-AC14-2D855928F158}">
      <dsp:nvSpPr>
        <dsp:cNvPr id="0" name=""/>
        <dsp:cNvSpPr/>
      </dsp:nvSpPr>
      <dsp:spPr>
        <a:xfrm>
          <a:off x="501637" y="1276772"/>
          <a:ext cx="912067" cy="9120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9678F1-6AFE-490E-9C49-D866C423B1AD}">
      <dsp:nvSpPr>
        <dsp:cNvPr id="0" name=""/>
        <dsp:cNvSpPr/>
      </dsp:nvSpPr>
      <dsp:spPr>
        <a:xfrm>
          <a:off x="1915341" y="903654"/>
          <a:ext cx="4881372" cy="1658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504" tIns="175504" rIns="175504" bIns="175504" numCol="1" spcCol="1270" anchor="ctr" anchorCtr="0">
          <a:noAutofit/>
        </a:bodyPr>
        <a:lstStyle/>
        <a:p>
          <a:pPr marL="0" lvl="0" indent="0" algn="l" defTabSz="1111250">
            <a:lnSpc>
              <a:spcPct val="100000"/>
            </a:lnSpc>
            <a:spcBef>
              <a:spcPct val="0"/>
            </a:spcBef>
            <a:spcAft>
              <a:spcPct val="35000"/>
            </a:spcAft>
            <a:buNone/>
          </a:pPr>
          <a:r>
            <a:rPr lang="en-US" sz="2500" kern="1200"/>
            <a:t>Design assignments that integrate game-based learning, such as:</a:t>
          </a:r>
        </a:p>
      </dsp:txBody>
      <dsp:txXfrm>
        <a:off x="1915341" y="903654"/>
        <a:ext cx="4881372" cy="1658304"/>
      </dsp:txXfrm>
    </dsp:sp>
    <dsp:sp modelId="{EB2ED52F-C165-4018-9517-0371C685D595}">
      <dsp:nvSpPr>
        <dsp:cNvPr id="0" name=""/>
        <dsp:cNvSpPr/>
      </dsp:nvSpPr>
      <dsp:spPr>
        <a:xfrm>
          <a:off x="6796714" y="587282"/>
          <a:ext cx="4048908" cy="2291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504" tIns="175504" rIns="175504" bIns="175504" numCol="1" spcCol="1270" anchor="ctr" anchorCtr="0">
          <a:noAutofit/>
        </a:bodyPr>
        <a:lstStyle/>
        <a:p>
          <a:pPr marL="0" lvl="0" indent="0" algn="l" defTabSz="889000">
            <a:lnSpc>
              <a:spcPct val="100000"/>
            </a:lnSpc>
            <a:spcBef>
              <a:spcPct val="0"/>
            </a:spcBef>
            <a:spcAft>
              <a:spcPct val="35000"/>
            </a:spcAft>
            <a:buNone/>
          </a:pPr>
          <a:r>
            <a:rPr lang="en-US" sz="2000" kern="1200" dirty="0"/>
            <a:t>Persuasive essays based on game themes.</a:t>
          </a:r>
        </a:p>
        <a:p>
          <a:pPr marL="0" lvl="0" indent="0" algn="l" defTabSz="889000">
            <a:lnSpc>
              <a:spcPct val="100000"/>
            </a:lnSpc>
            <a:spcBef>
              <a:spcPct val="0"/>
            </a:spcBef>
            <a:spcAft>
              <a:spcPct val="35000"/>
            </a:spcAft>
            <a:buNone/>
          </a:pPr>
          <a:r>
            <a:rPr lang="en-US" sz="2000" kern="1200" dirty="0"/>
            <a:t>Business case studies drawn from economic simulation games.</a:t>
          </a:r>
        </a:p>
        <a:p>
          <a:pPr marL="0" lvl="0" indent="0" algn="l" defTabSz="889000">
            <a:lnSpc>
              <a:spcPct val="100000"/>
            </a:lnSpc>
            <a:spcBef>
              <a:spcPct val="0"/>
            </a:spcBef>
            <a:spcAft>
              <a:spcPct val="35000"/>
            </a:spcAft>
            <a:buNone/>
          </a:pPr>
          <a:r>
            <a:rPr lang="en-US" sz="2000" kern="1200" dirty="0"/>
            <a:t>Research projects analyzing game narratives and mechanics.</a:t>
          </a:r>
        </a:p>
      </dsp:txBody>
      <dsp:txXfrm>
        <a:off x="6796714" y="587282"/>
        <a:ext cx="4048908" cy="2291046"/>
      </dsp:txXfrm>
    </dsp:sp>
    <dsp:sp modelId="{2C6CB113-03CF-4B51-9633-F55AACEF7DF0}">
      <dsp:nvSpPr>
        <dsp:cNvPr id="0" name=""/>
        <dsp:cNvSpPr/>
      </dsp:nvSpPr>
      <dsp:spPr>
        <a:xfrm>
          <a:off x="0" y="3292905"/>
          <a:ext cx="10847495" cy="16583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69EBC5-3FD4-401D-B7BF-A442E6E52361}">
      <dsp:nvSpPr>
        <dsp:cNvPr id="0" name=""/>
        <dsp:cNvSpPr/>
      </dsp:nvSpPr>
      <dsp:spPr>
        <a:xfrm>
          <a:off x="501637" y="3666024"/>
          <a:ext cx="912067" cy="9120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49E9DC-D79A-4AF5-BFDA-3571A08CF4CB}">
      <dsp:nvSpPr>
        <dsp:cNvPr id="0" name=""/>
        <dsp:cNvSpPr/>
      </dsp:nvSpPr>
      <dsp:spPr>
        <a:xfrm>
          <a:off x="1915341" y="3292905"/>
          <a:ext cx="8930281" cy="1658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504" tIns="175504" rIns="175504" bIns="175504" numCol="1" spcCol="1270" anchor="ctr" anchorCtr="0">
          <a:noAutofit/>
        </a:bodyPr>
        <a:lstStyle/>
        <a:p>
          <a:pPr marL="0" lvl="0" indent="0" algn="l" defTabSz="1111250">
            <a:lnSpc>
              <a:spcPct val="100000"/>
            </a:lnSpc>
            <a:spcBef>
              <a:spcPct val="0"/>
            </a:spcBef>
            <a:spcAft>
              <a:spcPct val="35000"/>
            </a:spcAft>
            <a:buNone/>
          </a:pPr>
          <a:r>
            <a:rPr lang="en-US" sz="2500" kern="1200"/>
            <a:t>Use rubrics that prioritize critical thinking over structural formalities (e.g., APA/MLA citations).</a:t>
          </a:r>
        </a:p>
      </dsp:txBody>
      <dsp:txXfrm>
        <a:off x="1915341" y="3292905"/>
        <a:ext cx="8930281" cy="16583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1CD3F2-2D96-4E73-946A-C66239F3BA15}">
      <dsp:nvSpPr>
        <dsp:cNvPr id="0" name=""/>
        <dsp:cNvSpPr/>
      </dsp:nvSpPr>
      <dsp:spPr>
        <a:xfrm>
          <a:off x="-83956" y="1715940"/>
          <a:ext cx="10847496" cy="146262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78C1B0-C807-43D7-8088-A1F9560897E6}">
      <dsp:nvSpPr>
        <dsp:cNvPr id="0" name=""/>
        <dsp:cNvSpPr/>
      </dsp:nvSpPr>
      <dsp:spPr>
        <a:xfrm>
          <a:off x="358487" y="2045030"/>
          <a:ext cx="804443" cy="8044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1B3662-1A57-4379-BD75-486A7E416F4D}">
      <dsp:nvSpPr>
        <dsp:cNvPr id="0" name=""/>
        <dsp:cNvSpPr/>
      </dsp:nvSpPr>
      <dsp:spPr>
        <a:xfrm>
          <a:off x="1605374" y="1715940"/>
          <a:ext cx="4881373" cy="1462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794" tIns="154794" rIns="154794" bIns="154794" numCol="1" spcCol="1270" anchor="ctr" anchorCtr="0">
          <a:noAutofit/>
        </a:bodyPr>
        <a:lstStyle/>
        <a:p>
          <a:pPr marL="0" lvl="0" indent="0" algn="l" defTabSz="1111250">
            <a:lnSpc>
              <a:spcPct val="100000"/>
            </a:lnSpc>
            <a:spcBef>
              <a:spcPct val="0"/>
            </a:spcBef>
            <a:spcAft>
              <a:spcPct val="35000"/>
            </a:spcAft>
            <a:buNone/>
          </a:pPr>
          <a:r>
            <a:rPr lang="en-US" sz="2500" kern="1200" dirty="0"/>
            <a:t>Assess student performance through multiple instruments, such as:</a:t>
          </a:r>
        </a:p>
      </dsp:txBody>
      <dsp:txXfrm>
        <a:off x="1605374" y="1715940"/>
        <a:ext cx="4881373" cy="1462623"/>
      </dsp:txXfrm>
    </dsp:sp>
    <dsp:sp modelId="{C35B5E08-2B6E-4BD1-B859-A817A1DE3770}">
      <dsp:nvSpPr>
        <dsp:cNvPr id="0" name=""/>
        <dsp:cNvSpPr/>
      </dsp:nvSpPr>
      <dsp:spPr>
        <a:xfrm>
          <a:off x="6066129" y="0"/>
          <a:ext cx="4615922" cy="4740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794" tIns="154794" rIns="154794" bIns="154794" numCol="1" spcCol="1270" anchor="ctr" anchorCtr="0">
          <a:noAutofit/>
        </a:bodyPr>
        <a:lstStyle/>
        <a:p>
          <a:pPr marL="0" lvl="0" indent="0" algn="l" defTabSz="1111250">
            <a:lnSpc>
              <a:spcPct val="100000"/>
            </a:lnSpc>
            <a:spcBef>
              <a:spcPct val="0"/>
            </a:spcBef>
            <a:spcAft>
              <a:spcPct val="35000"/>
            </a:spcAft>
            <a:buNone/>
          </a:pPr>
          <a:r>
            <a:rPr lang="en-US" sz="2500" kern="1200" dirty="0"/>
            <a:t>Essays and research papers.</a:t>
          </a:r>
        </a:p>
        <a:p>
          <a:pPr marL="0" lvl="0" indent="0" algn="l" defTabSz="1111250">
            <a:lnSpc>
              <a:spcPct val="100000"/>
            </a:lnSpc>
            <a:spcBef>
              <a:spcPct val="0"/>
            </a:spcBef>
            <a:spcAft>
              <a:spcPct val="35000"/>
            </a:spcAft>
            <a:buNone/>
          </a:pPr>
          <a:r>
            <a:rPr lang="en-US" sz="2500" kern="1200" dirty="0"/>
            <a:t>Reflection journals on game-related learning experiences.</a:t>
          </a:r>
        </a:p>
        <a:p>
          <a:pPr marL="0" lvl="0" indent="0" algn="l" defTabSz="1111250">
            <a:lnSpc>
              <a:spcPct val="100000"/>
            </a:lnSpc>
            <a:spcBef>
              <a:spcPct val="0"/>
            </a:spcBef>
            <a:spcAft>
              <a:spcPct val="35000"/>
            </a:spcAft>
            <a:buNone/>
          </a:pPr>
          <a:r>
            <a:rPr lang="en-US" sz="2500" kern="1200" dirty="0"/>
            <a:t>Peer discussions and collaborative problem-solving tasks.</a:t>
          </a:r>
        </a:p>
        <a:p>
          <a:pPr marL="0" lvl="0" indent="0" algn="l" defTabSz="1111250">
            <a:lnSpc>
              <a:spcPct val="100000"/>
            </a:lnSpc>
            <a:spcBef>
              <a:spcPct val="0"/>
            </a:spcBef>
            <a:spcAft>
              <a:spcPct val="35000"/>
            </a:spcAft>
            <a:buNone/>
          </a:pPr>
          <a:r>
            <a:rPr lang="en-US" sz="2500" kern="1200" dirty="0"/>
            <a:t>Semester long, iterative projects</a:t>
          </a:r>
        </a:p>
      </dsp:txBody>
      <dsp:txXfrm>
        <a:off x="6066129" y="0"/>
        <a:ext cx="4615922" cy="47407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7D1D98-29A2-4A55-80D9-E2578780D1CE}">
      <dsp:nvSpPr>
        <dsp:cNvPr id="0" name=""/>
        <dsp:cNvSpPr/>
      </dsp:nvSpPr>
      <dsp:spPr>
        <a:xfrm>
          <a:off x="0" y="450"/>
          <a:ext cx="10363200" cy="10541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FC6236-6677-45AB-BD7B-F5FBD680FD48}">
      <dsp:nvSpPr>
        <dsp:cNvPr id="0" name=""/>
        <dsp:cNvSpPr/>
      </dsp:nvSpPr>
      <dsp:spPr>
        <a:xfrm>
          <a:off x="318874" y="237629"/>
          <a:ext cx="579771" cy="5797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F5DEDE-B40A-414F-B408-9FB508578A98}">
      <dsp:nvSpPr>
        <dsp:cNvPr id="0" name=""/>
        <dsp:cNvSpPr/>
      </dsp:nvSpPr>
      <dsp:spPr>
        <a:xfrm>
          <a:off x="1217520" y="450"/>
          <a:ext cx="9145679" cy="105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562" tIns="111562" rIns="111562" bIns="111562" numCol="1" spcCol="1270" anchor="ctr" anchorCtr="0">
          <a:noAutofit/>
        </a:bodyPr>
        <a:lstStyle/>
        <a:p>
          <a:pPr marL="0" lvl="0" indent="0" algn="l" defTabSz="1111250">
            <a:lnSpc>
              <a:spcPct val="90000"/>
            </a:lnSpc>
            <a:spcBef>
              <a:spcPct val="0"/>
            </a:spcBef>
            <a:spcAft>
              <a:spcPct val="35000"/>
            </a:spcAft>
            <a:buNone/>
          </a:pPr>
          <a:r>
            <a:rPr lang="en-US" sz="2500" kern="1200" dirty="0"/>
            <a:t>Collect student feedback on their learning experiences with game content.</a:t>
          </a:r>
        </a:p>
      </dsp:txBody>
      <dsp:txXfrm>
        <a:off x="1217520" y="450"/>
        <a:ext cx="9145679" cy="1054130"/>
      </dsp:txXfrm>
    </dsp:sp>
    <dsp:sp modelId="{65EF943D-6521-4FFA-BCB0-C2D70D522320}">
      <dsp:nvSpPr>
        <dsp:cNvPr id="0" name=""/>
        <dsp:cNvSpPr/>
      </dsp:nvSpPr>
      <dsp:spPr>
        <a:xfrm>
          <a:off x="0" y="1318113"/>
          <a:ext cx="10363200" cy="10541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48D651-8A69-40E6-9EDA-819FB31A6E67}">
      <dsp:nvSpPr>
        <dsp:cNvPr id="0" name=""/>
        <dsp:cNvSpPr/>
      </dsp:nvSpPr>
      <dsp:spPr>
        <a:xfrm>
          <a:off x="318874" y="1555292"/>
          <a:ext cx="579771" cy="5797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A8E260-71B0-4337-89ED-986830820FCC}">
      <dsp:nvSpPr>
        <dsp:cNvPr id="0" name=""/>
        <dsp:cNvSpPr/>
      </dsp:nvSpPr>
      <dsp:spPr>
        <a:xfrm>
          <a:off x="1217520" y="1318113"/>
          <a:ext cx="9145679" cy="105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562" tIns="111562" rIns="111562" bIns="111562" numCol="1" spcCol="1270" anchor="ctr" anchorCtr="0">
          <a:noAutofit/>
        </a:bodyPr>
        <a:lstStyle/>
        <a:p>
          <a:pPr marL="0" lvl="0" indent="0" algn="l" defTabSz="1111250">
            <a:lnSpc>
              <a:spcPct val="90000"/>
            </a:lnSpc>
            <a:spcBef>
              <a:spcPct val="0"/>
            </a:spcBef>
            <a:spcAft>
              <a:spcPct val="35000"/>
            </a:spcAft>
            <a:buNone/>
          </a:pPr>
          <a:r>
            <a:rPr lang="en-US" sz="2500" kern="1200" dirty="0"/>
            <a:t>Refine game selection and instructional strategies based on engagement levels and performance data if needed.</a:t>
          </a:r>
        </a:p>
      </dsp:txBody>
      <dsp:txXfrm>
        <a:off x="1217520" y="1318113"/>
        <a:ext cx="9145679" cy="1054130"/>
      </dsp:txXfrm>
    </dsp:sp>
    <dsp:sp modelId="{1EA388D5-495B-48D7-A58C-C4E9CC17A784}">
      <dsp:nvSpPr>
        <dsp:cNvPr id="0" name=""/>
        <dsp:cNvSpPr/>
      </dsp:nvSpPr>
      <dsp:spPr>
        <a:xfrm>
          <a:off x="0" y="2635776"/>
          <a:ext cx="10363200" cy="10541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95633A-1119-439B-9C2E-252E29BF23E9}">
      <dsp:nvSpPr>
        <dsp:cNvPr id="0" name=""/>
        <dsp:cNvSpPr/>
      </dsp:nvSpPr>
      <dsp:spPr>
        <a:xfrm>
          <a:off x="318874" y="2872955"/>
          <a:ext cx="579771" cy="5797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DE1B32-8A14-48A4-8A7E-5F4018378531}">
      <dsp:nvSpPr>
        <dsp:cNvPr id="0" name=""/>
        <dsp:cNvSpPr/>
      </dsp:nvSpPr>
      <dsp:spPr>
        <a:xfrm>
          <a:off x="1217520" y="2635776"/>
          <a:ext cx="9145679" cy="105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562" tIns="111562" rIns="111562" bIns="111562" numCol="1" spcCol="1270" anchor="ctr" anchorCtr="0">
          <a:noAutofit/>
        </a:bodyPr>
        <a:lstStyle/>
        <a:p>
          <a:pPr marL="0" lvl="0" indent="0" algn="l" defTabSz="1111250">
            <a:lnSpc>
              <a:spcPct val="90000"/>
            </a:lnSpc>
            <a:spcBef>
              <a:spcPct val="0"/>
            </a:spcBef>
            <a:spcAft>
              <a:spcPct val="35000"/>
            </a:spcAft>
            <a:buNone/>
          </a:pPr>
          <a:r>
            <a:rPr lang="en-US" sz="2500" kern="1200"/>
            <a:t>Expand the use of game-based resources to additional disciplines where applicable.</a:t>
          </a:r>
        </a:p>
      </dsp:txBody>
      <dsp:txXfrm>
        <a:off x="1217520" y="2635776"/>
        <a:ext cx="9145679" cy="10541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D03427-4AB8-440C-A3A2-487A453BAA53}">
      <dsp:nvSpPr>
        <dsp:cNvPr id="0" name=""/>
        <dsp:cNvSpPr/>
      </dsp:nvSpPr>
      <dsp:spPr>
        <a:xfrm>
          <a:off x="0" y="589"/>
          <a:ext cx="10847496" cy="13787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F40B16-796B-4787-BB89-2A456BE5065D}">
      <dsp:nvSpPr>
        <dsp:cNvPr id="0" name=""/>
        <dsp:cNvSpPr/>
      </dsp:nvSpPr>
      <dsp:spPr>
        <a:xfrm>
          <a:off x="417062" y="310800"/>
          <a:ext cx="758295" cy="7582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AEDAD1-6082-4F90-AFE1-4BF034B512CF}">
      <dsp:nvSpPr>
        <dsp:cNvPr id="0" name=""/>
        <dsp:cNvSpPr/>
      </dsp:nvSpPr>
      <dsp:spPr>
        <a:xfrm>
          <a:off x="1592420" y="589"/>
          <a:ext cx="9255075" cy="1378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914" tIns="145914" rIns="145914" bIns="145914" numCol="1" spcCol="1270" anchor="ctr" anchorCtr="0">
          <a:noAutofit/>
        </a:bodyPr>
        <a:lstStyle/>
        <a:p>
          <a:pPr marL="0" lvl="0" indent="0" algn="l" defTabSz="1111250">
            <a:lnSpc>
              <a:spcPct val="90000"/>
            </a:lnSpc>
            <a:spcBef>
              <a:spcPct val="0"/>
            </a:spcBef>
            <a:spcAft>
              <a:spcPct val="35000"/>
            </a:spcAft>
            <a:buNone/>
          </a:pPr>
          <a:r>
            <a:rPr lang="en-US" sz="2500" b="1" kern="1200"/>
            <a:t>Learning and Adaptation: </a:t>
          </a:r>
          <a:r>
            <a:rPr lang="en-US" sz="2500" kern="1200"/>
            <a:t>Both can "learn" or adapt to improve performance.</a:t>
          </a:r>
        </a:p>
      </dsp:txBody>
      <dsp:txXfrm>
        <a:off x="1592420" y="589"/>
        <a:ext cx="9255075" cy="1378718"/>
      </dsp:txXfrm>
    </dsp:sp>
    <dsp:sp modelId="{2E2BBF80-6ED6-4C53-B378-E7DD99808639}">
      <dsp:nvSpPr>
        <dsp:cNvPr id="0" name=""/>
        <dsp:cNvSpPr/>
      </dsp:nvSpPr>
      <dsp:spPr>
        <a:xfrm>
          <a:off x="0" y="1723987"/>
          <a:ext cx="10847496" cy="13787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4D1205-B97E-4E23-BA81-04CEC0A017EE}">
      <dsp:nvSpPr>
        <dsp:cNvPr id="0" name=""/>
        <dsp:cNvSpPr/>
      </dsp:nvSpPr>
      <dsp:spPr>
        <a:xfrm>
          <a:off x="417062" y="2034199"/>
          <a:ext cx="758295" cy="7582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139F82-673C-4357-9F48-85529FEDC54B}">
      <dsp:nvSpPr>
        <dsp:cNvPr id="0" name=""/>
        <dsp:cNvSpPr/>
      </dsp:nvSpPr>
      <dsp:spPr>
        <a:xfrm>
          <a:off x="1592420" y="1723987"/>
          <a:ext cx="9255075" cy="1378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914" tIns="145914" rIns="145914" bIns="145914" numCol="1" spcCol="1270" anchor="ctr" anchorCtr="0">
          <a:noAutofit/>
        </a:bodyPr>
        <a:lstStyle/>
        <a:p>
          <a:pPr marL="0" lvl="0" indent="0" algn="l" defTabSz="1111250">
            <a:lnSpc>
              <a:spcPct val="90000"/>
            </a:lnSpc>
            <a:spcBef>
              <a:spcPct val="0"/>
            </a:spcBef>
            <a:spcAft>
              <a:spcPct val="35000"/>
            </a:spcAft>
            <a:buNone/>
          </a:pPr>
          <a:r>
            <a:rPr lang="en-US" sz="2500" b="1" kern="1200"/>
            <a:t>Pattern Recognition:  </a:t>
          </a:r>
          <a:r>
            <a:rPr lang="en-US" sz="2500" kern="1200"/>
            <a:t>Both identify and utilize patterns. Video Game AI uses predefined patterns, and Generative AI creates new ones from data.</a:t>
          </a:r>
        </a:p>
      </dsp:txBody>
      <dsp:txXfrm>
        <a:off x="1592420" y="1723987"/>
        <a:ext cx="9255075" cy="1378718"/>
      </dsp:txXfrm>
    </dsp:sp>
    <dsp:sp modelId="{6203158E-8E23-4377-A2FC-2F5C297CB7F5}">
      <dsp:nvSpPr>
        <dsp:cNvPr id="0" name=""/>
        <dsp:cNvSpPr/>
      </dsp:nvSpPr>
      <dsp:spPr>
        <a:xfrm>
          <a:off x="0" y="3447386"/>
          <a:ext cx="10847496" cy="13787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D86871-6581-4412-950D-40A1F2D7111D}">
      <dsp:nvSpPr>
        <dsp:cNvPr id="0" name=""/>
        <dsp:cNvSpPr/>
      </dsp:nvSpPr>
      <dsp:spPr>
        <a:xfrm>
          <a:off x="417062" y="3757597"/>
          <a:ext cx="758295" cy="7582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2CA161-56B1-45B7-BC6A-081C22ADE1F6}">
      <dsp:nvSpPr>
        <dsp:cNvPr id="0" name=""/>
        <dsp:cNvSpPr/>
      </dsp:nvSpPr>
      <dsp:spPr>
        <a:xfrm>
          <a:off x="1592420" y="3447386"/>
          <a:ext cx="9255075" cy="1378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914" tIns="145914" rIns="145914" bIns="145914" numCol="1" spcCol="1270" anchor="ctr" anchorCtr="0">
          <a:noAutofit/>
        </a:bodyPr>
        <a:lstStyle/>
        <a:p>
          <a:pPr marL="0" lvl="0" indent="0" algn="l" defTabSz="1111250">
            <a:lnSpc>
              <a:spcPct val="90000"/>
            </a:lnSpc>
            <a:spcBef>
              <a:spcPct val="0"/>
            </a:spcBef>
            <a:spcAft>
              <a:spcPct val="35000"/>
            </a:spcAft>
            <a:buNone/>
          </a:pPr>
          <a:r>
            <a:rPr lang="en-US" sz="2500" b="1" kern="1200"/>
            <a:t>Optimization: </a:t>
          </a:r>
          <a:r>
            <a:rPr lang="en-US" sz="2500" kern="1200"/>
            <a:t>Both aim for better outcomes: Game AI optimizes NPC behavior, while Generative AI focuses on improving content quality.</a:t>
          </a:r>
        </a:p>
      </dsp:txBody>
      <dsp:txXfrm>
        <a:off x="1592420" y="3447386"/>
        <a:ext cx="9255075" cy="1378718"/>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2158A0-34E7-4760-B373-BD385649BB5E}" type="datetimeFigureOut">
              <a:rPr lang="en-US" smtClean="0"/>
              <a:t>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067CC0-8B4A-489D-A7A9-19ED73CE3D9C}" type="slidenum">
              <a:rPr lang="en-US" smtClean="0"/>
              <a:t>‹#›</a:t>
            </a:fld>
            <a:endParaRPr lang="en-US"/>
          </a:p>
        </p:txBody>
      </p:sp>
    </p:spTree>
    <p:extLst>
      <p:ext uri="{BB962C8B-B14F-4D97-AF65-F5344CB8AC3E}">
        <p14:creationId xmlns:p14="http://schemas.microsoft.com/office/powerpoint/2010/main" val="3983708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This presentation delves into the multidimensional aspects of research, focusing on performance, affect, and sustainability. We will explore personal motivations for research, review technology-focused and educational issue-focused studies, and examine the implications for performance, affective outcomes, and sustainability in various educational contexts.
</a:t>
            </a:r>
          </a:p>
        </p:txBody>
      </p:sp>
      <p:sp>
        <p:nvSpPr>
          <p:cNvPr id="4" name="Slide Number Placeholder 3"/>
          <p:cNvSpPr>
            <a:spLocks noGrp="1"/>
          </p:cNvSpPr>
          <p:nvPr>
            <p:ph type="sldNum" sz="quarter" idx="5"/>
          </p:nvPr>
        </p:nvSpPr>
        <p:spPr/>
        <p:txBody>
          <a:bodyPr/>
          <a:lstStyle/>
          <a:p>
            <a:fld id="{4A56567C-CB64-468A-A6A9-A10FB4588ABA}" type="slidenum">
              <a:rPr lang="en-US" smtClean="0"/>
              <a:t>1</a:t>
            </a:fld>
            <a:endParaRPr lang="en-US"/>
          </a:p>
        </p:txBody>
      </p:sp>
    </p:spTree>
    <p:extLst>
      <p:ext uri="{BB962C8B-B14F-4D97-AF65-F5344CB8AC3E}">
        <p14:creationId xmlns:p14="http://schemas.microsoft.com/office/powerpoint/2010/main" val="2330019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A6720-A8A3-BAD5-5821-DED78DD11D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7A93A6-B7C3-D2EF-2372-328AF9B8EB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ADABED-9D3C-D3D7-A080-5FE3882970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57DA6D-2C95-F6CA-C9A3-6DE337B944CC}"/>
              </a:ext>
            </a:extLst>
          </p:cNvPr>
          <p:cNvSpPr>
            <a:spLocks noGrp="1"/>
          </p:cNvSpPr>
          <p:nvPr>
            <p:ph type="sldNum" sz="quarter" idx="5"/>
          </p:nvPr>
        </p:nvSpPr>
        <p:spPr/>
        <p:txBody>
          <a:bodyPr/>
          <a:lstStyle/>
          <a:p>
            <a:fld id="{475887E4-D1CB-40F9-8328-42CC545753D5}" type="slidenum">
              <a:rPr lang="en-US" smtClean="0"/>
              <a:t>19</a:t>
            </a:fld>
            <a:endParaRPr lang="en-US"/>
          </a:p>
        </p:txBody>
      </p:sp>
    </p:spTree>
    <p:extLst>
      <p:ext uri="{BB962C8B-B14F-4D97-AF65-F5344CB8AC3E}">
        <p14:creationId xmlns:p14="http://schemas.microsoft.com/office/powerpoint/2010/main" val="2660843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2DF65-CA24-3AEA-64FA-597E926387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5EEF9-271B-FCC0-69D8-0EF61BBCC2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0C72D4-C1F6-80EF-02D1-CB619AF55A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5E0D7C-909E-072B-2752-1D365BE43C44}"/>
              </a:ext>
            </a:extLst>
          </p:cNvPr>
          <p:cNvSpPr>
            <a:spLocks noGrp="1"/>
          </p:cNvSpPr>
          <p:nvPr>
            <p:ph type="sldNum" sz="quarter" idx="5"/>
          </p:nvPr>
        </p:nvSpPr>
        <p:spPr/>
        <p:txBody>
          <a:bodyPr/>
          <a:lstStyle/>
          <a:p>
            <a:fld id="{4A56567C-CB64-468A-A6A9-A10FB4588ABA}" type="slidenum">
              <a:rPr lang="en-US" smtClean="0"/>
              <a:t>27</a:t>
            </a:fld>
            <a:endParaRPr lang="en-US"/>
          </a:p>
        </p:txBody>
      </p:sp>
    </p:spTree>
    <p:extLst>
      <p:ext uri="{BB962C8B-B14F-4D97-AF65-F5344CB8AC3E}">
        <p14:creationId xmlns:p14="http://schemas.microsoft.com/office/powerpoint/2010/main" val="2419001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AF491-7B84-C8F5-EE04-D9CC79D282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7D5D2F-3FC8-39E5-0FB4-FF213EDBA9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5C0D23-0A11-D949-C8A1-53B342C0E7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2A1593-6FBA-FEC7-F61B-7A11C911CBC1}"/>
              </a:ext>
            </a:extLst>
          </p:cNvPr>
          <p:cNvSpPr>
            <a:spLocks noGrp="1"/>
          </p:cNvSpPr>
          <p:nvPr>
            <p:ph type="sldNum" sz="quarter" idx="5"/>
          </p:nvPr>
        </p:nvSpPr>
        <p:spPr/>
        <p:txBody>
          <a:bodyPr/>
          <a:lstStyle/>
          <a:p>
            <a:fld id="{4A56567C-CB64-468A-A6A9-A10FB4588ABA}" type="slidenum">
              <a:rPr lang="en-US" smtClean="0"/>
              <a:t>28</a:t>
            </a:fld>
            <a:endParaRPr lang="en-US"/>
          </a:p>
        </p:txBody>
      </p:sp>
    </p:spTree>
    <p:extLst>
      <p:ext uri="{BB962C8B-B14F-4D97-AF65-F5344CB8AC3E}">
        <p14:creationId xmlns:p14="http://schemas.microsoft.com/office/powerpoint/2010/main" val="1843402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F1C9B-E661-ACA7-9358-9EB6C60407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4623AE-11B2-B088-2A22-91F23A9254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5DB34A-A53D-7B06-CCD5-13EADE4576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F4D8D7-C1C9-9EE3-7E08-C4BDD6666F65}"/>
              </a:ext>
            </a:extLst>
          </p:cNvPr>
          <p:cNvSpPr>
            <a:spLocks noGrp="1"/>
          </p:cNvSpPr>
          <p:nvPr>
            <p:ph type="sldNum" sz="quarter" idx="5"/>
          </p:nvPr>
        </p:nvSpPr>
        <p:spPr/>
        <p:txBody>
          <a:bodyPr/>
          <a:lstStyle/>
          <a:p>
            <a:fld id="{4A56567C-CB64-468A-A6A9-A10FB4588ABA}" type="slidenum">
              <a:rPr lang="en-US" smtClean="0"/>
              <a:t>29</a:t>
            </a:fld>
            <a:endParaRPr lang="en-US"/>
          </a:p>
        </p:txBody>
      </p:sp>
    </p:spTree>
    <p:extLst>
      <p:ext uri="{BB962C8B-B14F-4D97-AF65-F5344CB8AC3E}">
        <p14:creationId xmlns:p14="http://schemas.microsoft.com/office/powerpoint/2010/main" val="1570073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56567C-CB64-468A-A6A9-A10FB4588ABA}" type="slidenum">
              <a:rPr lang="en-US" smtClean="0"/>
              <a:t>30</a:t>
            </a:fld>
            <a:endParaRPr lang="en-US"/>
          </a:p>
        </p:txBody>
      </p:sp>
    </p:spTree>
    <p:extLst>
      <p:ext uri="{BB962C8B-B14F-4D97-AF65-F5344CB8AC3E}">
        <p14:creationId xmlns:p14="http://schemas.microsoft.com/office/powerpoint/2010/main" val="3187500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6DC48-B8BC-6DAD-2057-75A86DDB4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494830-F37B-7539-9017-E51B6CAAD6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3E1425-C125-B3C5-DF02-BFE29AF1C1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DAD3B7-F254-5FE5-0E83-FD234378477C}"/>
              </a:ext>
            </a:extLst>
          </p:cNvPr>
          <p:cNvSpPr>
            <a:spLocks noGrp="1"/>
          </p:cNvSpPr>
          <p:nvPr>
            <p:ph type="sldNum" sz="quarter" idx="5"/>
          </p:nvPr>
        </p:nvSpPr>
        <p:spPr/>
        <p:txBody>
          <a:bodyPr/>
          <a:lstStyle/>
          <a:p>
            <a:fld id="{4A56567C-CB64-468A-A6A9-A10FB4588ABA}" type="slidenum">
              <a:rPr lang="en-US" smtClean="0"/>
              <a:t>31</a:t>
            </a:fld>
            <a:endParaRPr lang="en-US"/>
          </a:p>
        </p:txBody>
      </p:sp>
    </p:spTree>
    <p:extLst>
      <p:ext uri="{BB962C8B-B14F-4D97-AF65-F5344CB8AC3E}">
        <p14:creationId xmlns:p14="http://schemas.microsoft.com/office/powerpoint/2010/main" val="987397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152C7-BAEE-3A2E-9CA8-59A3DAA38F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9C2064-3203-8752-1FB9-15BAB1FDD4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179CEE-F487-CD0C-C354-4DD9DB0CC3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224766-1E9F-964F-890E-850EB196D43C}"/>
              </a:ext>
            </a:extLst>
          </p:cNvPr>
          <p:cNvSpPr>
            <a:spLocks noGrp="1"/>
          </p:cNvSpPr>
          <p:nvPr>
            <p:ph type="sldNum" sz="quarter" idx="5"/>
          </p:nvPr>
        </p:nvSpPr>
        <p:spPr/>
        <p:txBody>
          <a:bodyPr/>
          <a:lstStyle/>
          <a:p>
            <a:fld id="{4A56567C-CB64-468A-A6A9-A10FB4588ABA}" type="slidenum">
              <a:rPr lang="en-US" smtClean="0"/>
              <a:t>32</a:t>
            </a:fld>
            <a:endParaRPr lang="en-US"/>
          </a:p>
        </p:txBody>
      </p:sp>
    </p:spTree>
    <p:extLst>
      <p:ext uri="{BB962C8B-B14F-4D97-AF65-F5344CB8AC3E}">
        <p14:creationId xmlns:p14="http://schemas.microsoft.com/office/powerpoint/2010/main" val="445660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F0665-E8DF-AABB-A4CC-493FE84096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2296D5-14AF-BF81-D317-01D0A5856A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B58658-D36C-48E9-B09B-216B418711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1C97EF-B606-8CB6-DA60-EEFD52D39E8D}"/>
              </a:ext>
            </a:extLst>
          </p:cNvPr>
          <p:cNvSpPr>
            <a:spLocks noGrp="1"/>
          </p:cNvSpPr>
          <p:nvPr>
            <p:ph type="sldNum" sz="quarter" idx="5"/>
          </p:nvPr>
        </p:nvSpPr>
        <p:spPr/>
        <p:txBody>
          <a:bodyPr/>
          <a:lstStyle/>
          <a:p>
            <a:fld id="{4A56567C-CB64-468A-A6A9-A10FB4588ABA}" type="slidenum">
              <a:rPr lang="en-US" smtClean="0"/>
              <a:t>37</a:t>
            </a:fld>
            <a:endParaRPr lang="en-US"/>
          </a:p>
        </p:txBody>
      </p:sp>
    </p:spTree>
    <p:extLst>
      <p:ext uri="{BB962C8B-B14F-4D97-AF65-F5344CB8AC3E}">
        <p14:creationId xmlns:p14="http://schemas.microsoft.com/office/powerpoint/2010/main" val="1806304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F8A9D-09F5-2ABF-B8A5-5AB010ACAE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EDA487-1CB2-B124-F40A-48796E450C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AA5BA6-ABAC-FC04-E754-0A1124E5BE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1770FE-5069-3A04-C4BD-60E4AE062B1A}"/>
              </a:ext>
            </a:extLst>
          </p:cNvPr>
          <p:cNvSpPr>
            <a:spLocks noGrp="1"/>
          </p:cNvSpPr>
          <p:nvPr>
            <p:ph type="sldNum" sz="quarter" idx="5"/>
          </p:nvPr>
        </p:nvSpPr>
        <p:spPr/>
        <p:txBody>
          <a:bodyPr/>
          <a:lstStyle/>
          <a:p>
            <a:fld id="{4A56567C-CB64-468A-A6A9-A10FB4588ABA}" type="slidenum">
              <a:rPr lang="en-US" smtClean="0"/>
              <a:t>38</a:t>
            </a:fld>
            <a:endParaRPr lang="en-US"/>
          </a:p>
        </p:txBody>
      </p:sp>
    </p:spTree>
    <p:extLst>
      <p:ext uri="{BB962C8B-B14F-4D97-AF65-F5344CB8AC3E}">
        <p14:creationId xmlns:p14="http://schemas.microsoft.com/office/powerpoint/2010/main" val="2312020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AB359-0D42-2DF0-0A93-F6087A8B67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AD88C9-95A1-5946-3C2B-C2FB9A0B8E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74CACB-D219-4C45-3688-4713C91D54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36940D-7EC6-4A04-FBA6-AD025152998F}"/>
              </a:ext>
            </a:extLst>
          </p:cNvPr>
          <p:cNvSpPr>
            <a:spLocks noGrp="1"/>
          </p:cNvSpPr>
          <p:nvPr>
            <p:ph type="sldNum" sz="quarter" idx="5"/>
          </p:nvPr>
        </p:nvSpPr>
        <p:spPr/>
        <p:txBody>
          <a:bodyPr/>
          <a:lstStyle/>
          <a:p>
            <a:fld id="{4A56567C-CB64-468A-A6A9-A10FB4588ABA}" type="slidenum">
              <a:rPr lang="en-US" smtClean="0"/>
              <a:t>40</a:t>
            </a:fld>
            <a:endParaRPr lang="en-US"/>
          </a:p>
        </p:txBody>
      </p:sp>
    </p:spTree>
    <p:extLst>
      <p:ext uri="{BB962C8B-B14F-4D97-AF65-F5344CB8AC3E}">
        <p14:creationId xmlns:p14="http://schemas.microsoft.com/office/powerpoint/2010/main" val="3999954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56567C-CB64-468A-A6A9-A10FB4588ABA}" type="slidenum">
              <a:rPr lang="en-US" smtClean="0"/>
              <a:t>2</a:t>
            </a:fld>
            <a:endParaRPr lang="en-US"/>
          </a:p>
        </p:txBody>
      </p:sp>
    </p:spTree>
    <p:extLst>
      <p:ext uri="{BB962C8B-B14F-4D97-AF65-F5344CB8AC3E}">
        <p14:creationId xmlns:p14="http://schemas.microsoft.com/office/powerpoint/2010/main" val="4280810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374F6-883F-68D9-C874-1F6291B09C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0EDCC5-DE96-F542-9AC7-A49AA500B1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3D8D80-BC03-3BC1-3946-0A055B47FB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134A40-D2ED-F247-D0C5-83C86CBBDE2A}"/>
              </a:ext>
            </a:extLst>
          </p:cNvPr>
          <p:cNvSpPr>
            <a:spLocks noGrp="1"/>
          </p:cNvSpPr>
          <p:nvPr>
            <p:ph type="sldNum" sz="quarter" idx="5"/>
          </p:nvPr>
        </p:nvSpPr>
        <p:spPr/>
        <p:txBody>
          <a:bodyPr/>
          <a:lstStyle/>
          <a:p>
            <a:fld id="{4A56567C-CB64-468A-A6A9-A10FB4588ABA}" type="slidenum">
              <a:rPr lang="en-US" smtClean="0"/>
              <a:t>41</a:t>
            </a:fld>
            <a:endParaRPr lang="en-US"/>
          </a:p>
        </p:txBody>
      </p:sp>
    </p:spTree>
    <p:extLst>
      <p:ext uri="{BB962C8B-B14F-4D97-AF65-F5344CB8AC3E}">
        <p14:creationId xmlns:p14="http://schemas.microsoft.com/office/powerpoint/2010/main" val="306127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6365C-91DA-4270-A5D0-65BC8E9D3F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05D0E2-059C-8070-179F-795D549F37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DE6626-45DA-D0F9-A19B-D5DD36A693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47DC65-96BD-B336-C34A-E191E58CE4D9}"/>
              </a:ext>
            </a:extLst>
          </p:cNvPr>
          <p:cNvSpPr>
            <a:spLocks noGrp="1"/>
          </p:cNvSpPr>
          <p:nvPr>
            <p:ph type="sldNum" sz="quarter" idx="5"/>
          </p:nvPr>
        </p:nvSpPr>
        <p:spPr/>
        <p:txBody>
          <a:bodyPr/>
          <a:lstStyle/>
          <a:p>
            <a:fld id="{4A56567C-CB64-468A-A6A9-A10FB4588ABA}" type="slidenum">
              <a:rPr lang="en-US" smtClean="0"/>
              <a:t>42</a:t>
            </a:fld>
            <a:endParaRPr lang="en-US"/>
          </a:p>
        </p:txBody>
      </p:sp>
    </p:spTree>
    <p:extLst>
      <p:ext uri="{BB962C8B-B14F-4D97-AF65-F5344CB8AC3E}">
        <p14:creationId xmlns:p14="http://schemas.microsoft.com/office/powerpoint/2010/main" val="311058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D230F-4958-7BD7-79A7-31A52C71C4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E38AB9-DE97-2AC2-AD0A-C2481149B6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F1DD36-7C7A-EDBA-C714-A4E41058E9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B73041-7180-8C94-F49E-7E9037A23871}"/>
              </a:ext>
            </a:extLst>
          </p:cNvPr>
          <p:cNvSpPr>
            <a:spLocks noGrp="1"/>
          </p:cNvSpPr>
          <p:nvPr>
            <p:ph type="sldNum" sz="quarter" idx="5"/>
          </p:nvPr>
        </p:nvSpPr>
        <p:spPr/>
        <p:txBody>
          <a:bodyPr/>
          <a:lstStyle/>
          <a:p>
            <a:fld id="{4A56567C-CB64-468A-A6A9-A10FB4588ABA}" type="slidenum">
              <a:rPr lang="en-US" smtClean="0"/>
              <a:t>43</a:t>
            </a:fld>
            <a:endParaRPr lang="en-US"/>
          </a:p>
        </p:txBody>
      </p:sp>
    </p:spTree>
    <p:extLst>
      <p:ext uri="{BB962C8B-B14F-4D97-AF65-F5344CB8AC3E}">
        <p14:creationId xmlns:p14="http://schemas.microsoft.com/office/powerpoint/2010/main" val="3286594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56567C-CB64-468A-A6A9-A10FB4588ABA}" type="slidenum">
              <a:rPr lang="en-US" smtClean="0"/>
              <a:t>4</a:t>
            </a:fld>
            <a:endParaRPr lang="en-US"/>
          </a:p>
        </p:txBody>
      </p:sp>
    </p:spTree>
    <p:extLst>
      <p:ext uri="{BB962C8B-B14F-4D97-AF65-F5344CB8AC3E}">
        <p14:creationId xmlns:p14="http://schemas.microsoft.com/office/powerpoint/2010/main" val="2758391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56567C-CB64-468A-A6A9-A10FB4588ABA}" type="slidenum">
              <a:rPr lang="en-US" smtClean="0"/>
              <a:t>5</a:t>
            </a:fld>
            <a:endParaRPr lang="en-US"/>
          </a:p>
        </p:txBody>
      </p:sp>
    </p:spTree>
    <p:extLst>
      <p:ext uri="{BB962C8B-B14F-4D97-AF65-F5344CB8AC3E}">
        <p14:creationId xmlns:p14="http://schemas.microsoft.com/office/powerpoint/2010/main" val="1564484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56567C-CB64-468A-A6A9-A10FB4588ABA}" type="slidenum">
              <a:rPr lang="en-US" smtClean="0"/>
              <a:t>6</a:t>
            </a:fld>
            <a:endParaRPr lang="en-US"/>
          </a:p>
        </p:txBody>
      </p:sp>
    </p:spTree>
    <p:extLst>
      <p:ext uri="{BB962C8B-B14F-4D97-AF65-F5344CB8AC3E}">
        <p14:creationId xmlns:p14="http://schemas.microsoft.com/office/powerpoint/2010/main" val="3569071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This presentation explores Game Content Theory (GCT) and its significant influence on learning and engagement within educational settings. We will discuss the core principles of GCT, research findings, and practical applications for educators.
</a:t>
            </a:r>
          </a:p>
        </p:txBody>
      </p:sp>
      <p:sp>
        <p:nvSpPr>
          <p:cNvPr id="4" name="Slide Number Placeholder 3"/>
          <p:cNvSpPr>
            <a:spLocks noGrp="1"/>
          </p:cNvSpPr>
          <p:nvPr>
            <p:ph type="sldNum" sz="quarter" idx="5"/>
          </p:nvPr>
        </p:nvSpPr>
        <p:spPr/>
        <p:txBody>
          <a:bodyPr/>
          <a:lstStyle/>
          <a:p>
            <a:fld id="{475887E4-D1CB-40F9-8328-42CC545753D5}" type="slidenum">
              <a:rPr lang="en-US" smtClean="0"/>
              <a:t>8</a:t>
            </a:fld>
            <a:endParaRPr lang="en-US"/>
          </a:p>
        </p:txBody>
      </p:sp>
    </p:spTree>
    <p:extLst>
      <p:ext uri="{BB962C8B-B14F-4D97-AF65-F5344CB8AC3E}">
        <p14:creationId xmlns:p14="http://schemas.microsoft.com/office/powerpoint/2010/main" val="3328366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5887E4-D1CB-40F9-8328-42CC545753D5}" type="slidenum">
              <a:rPr lang="en-US" smtClean="0"/>
              <a:t>9</a:t>
            </a:fld>
            <a:endParaRPr lang="en-US"/>
          </a:p>
        </p:txBody>
      </p:sp>
    </p:spTree>
    <p:extLst>
      <p:ext uri="{BB962C8B-B14F-4D97-AF65-F5344CB8AC3E}">
        <p14:creationId xmlns:p14="http://schemas.microsoft.com/office/powerpoint/2010/main" val="189375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90AFA-28E9-C426-1DA6-6B643CCAFA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D3CF5E-211B-A35D-388A-548B949E67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5D13D9-E111-3A21-8EA9-F62BE05F3A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BCB745-1B19-E1EA-123E-C5F648D14858}"/>
              </a:ext>
            </a:extLst>
          </p:cNvPr>
          <p:cNvSpPr>
            <a:spLocks noGrp="1"/>
          </p:cNvSpPr>
          <p:nvPr>
            <p:ph type="sldNum" sz="quarter" idx="5"/>
          </p:nvPr>
        </p:nvSpPr>
        <p:spPr/>
        <p:txBody>
          <a:bodyPr/>
          <a:lstStyle/>
          <a:p>
            <a:fld id="{475887E4-D1CB-40F9-8328-42CC545753D5}" type="slidenum">
              <a:rPr lang="en-US" smtClean="0"/>
              <a:t>10</a:t>
            </a:fld>
            <a:endParaRPr lang="en-US"/>
          </a:p>
        </p:txBody>
      </p:sp>
    </p:spTree>
    <p:extLst>
      <p:ext uri="{BB962C8B-B14F-4D97-AF65-F5344CB8AC3E}">
        <p14:creationId xmlns:p14="http://schemas.microsoft.com/office/powerpoint/2010/main" val="4244982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9F012-2EAD-58F9-4D39-D8DBDAE00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DC83A7-E74B-CE43-EB9C-D2DBBC7030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FDB4E3-B623-D16B-712F-C0678A8262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191FB7-73E3-0466-E31E-56835946BF83}"/>
              </a:ext>
            </a:extLst>
          </p:cNvPr>
          <p:cNvSpPr>
            <a:spLocks noGrp="1"/>
          </p:cNvSpPr>
          <p:nvPr>
            <p:ph type="sldNum" sz="quarter" idx="5"/>
          </p:nvPr>
        </p:nvSpPr>
        <p:spPr/>
        <p:txBody>
          <a:bodyPr/>
          <a:lstStyle/>
          <a:p>
            <a:fld id="{6C067CC0-8B4A-489D-A7A9-19ED73CE3D9C}" type="slidenum">
              <a:rPr lang="en-US" smtClean="0"/>
              <a:t>18</a:t>
            </a:fld>
            <a:endParaRPr lang="en-US"/>
          </a:p>
        </p:txBody>
      </p:sp>
    </p:spTree>
    <p:extLst>
      <p:ext uri="{BB962C8B-B14F-4D97-AF65-F5344CB8AC3E}">
        <p14:creationId xmlns:p14="http://schemas.microsoft.com/office/powerpoint/2010/main" val="3732346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2/21/2025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813491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2/21/2025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11204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2/21/2025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100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2/21/2025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494102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2/21/2025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5628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2/21/2025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877399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2/21/2025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142178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2/21/2025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26064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2/21/2025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352373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2/21/2025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19424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2/21/2025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8003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2/21/2025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82217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hyperlink" Target="https://bawapapia7.wixsite.com/mmog" TargetMode="Externa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8" Type="http://schemas.openxmlformats.org/officeDocument/2006/relationships/hyperlink" Target="https://en.forum.elvenar.com/index.php?threads/beginners-guide-to-elvenar.15907/" TargetMode="External"/><Relationship Id="rId3" Type="http://schemas.openxmlformats.org/officeDocument/2006/relationships/notesSlide" Target="../notesSlides/notesSlide10.xml"/><Relationship Id="rId7" Type="http://schemas.openxmlformats.org/officeDocument/2006/relationships/hyperlink" Target="https://www.youtube.com/@ElvenarOfficial" TargetMode="External"/><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hyperlink" Target="https://en.wiki.elvenar.com/index.php?title=Marine_Marvels" TargetMode="External"/><Relationship Id="rId11" Type="http://schemas.openxmlformats.org/officeDocument/2006/relationships/hyperlink" Target="https://www.levelwinner.com/elvenar-guide-tips-tricks-strategies/" TargetMode="External"/><Relationship Id="rId5" Type="http://schemas.openxmlformats.org/officeDocument/2006/relationships/hyperlink" Target="https://en.wiki.elvenar.com/index.php?title=Main_Page" TargetMode="External"/><Relationship Id="rId10" Type="http://schemas.openxmlformats.org/officeDocument/2006/relationships/hyperlink" Target="https://us.forum.elvenar.com/index.php" TargetMode="External"/><Relationship Id="rId4" Type="http://schemas.openxmlformats.org/officeDocument/2006/relationships/image" Target="../media/image21.jpeg"/><Relationship Id="rId9" Type="http://schemas.openxmlformats.org/officeDocument/2006/relationships/hyperlink" Target="https://blog.innogames.com/a-beginners-guide-to-elvenar/"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2.xml"/><Relationship Id="rId5" Type="http://schemas.openxmlformats.org/officeDocument/2006/relationships/image" Target="../media/image23.png"/><Relationship Id="rId4"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hyperlink" Target="https://doi.org/10.4018/ijgbl.2020070102"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hyperlink" Target="https://doi.org/10.4018/ijgbl.294011" TargetMode="External"/><Relationship Id="rId4" Type="http://schemas.openxmlformats.org/officeDocument/2006/relationships/hyperlink" Target="https://doi.org/10.1016/j.caeo.2021.100034" TargetMode="External"/></Relationships>
</file>

<file path=ppt/slides/_rels/slide29.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30.xml"/><Relationship Id="rId6" Type="http://schemas.openxmlformats.org/officeDocument/2006/relationships/image" Target="../media/image46.png"/><Relationship Id="rId5" Type="http://schemas.openxmlformats.org/officeDocument/2006/relationships/notesSlide" Target="../notesSlides/notesSlide13.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16.xml"/><Relationship Id="rId7" Type="http://schemas.openxmlformats.org/officeDocument/2006/relationships/diagramColors" Target="../diagrams/colors7.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3.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34.xml"/><Relationship Id="rId5" Type="http://schemas.openxmlformats.org/officeDocument/2006/relationships/image" Target="../media/image54.png"/><Relationship Id="rId4"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hyperlink" Target="https://doi.org/10.1007/s42979-023-02055-x" TargetMode="Externa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hyperlink" Target="https://digitalcommons.uncfsu.edu/jri/vol7/iss2/6"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6.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41.xml"/><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42.xml"/><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43.xml"/><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44.xml"/><Relationship Id="rId5" Type="http://schemas.openxmlformats.org/officeDocument/2006/relationships/image" Target="../media/image61.sv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FD1D2CD-954D-4C4D-B505-05EAD159B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4" name="Picture 3">
            <a:extLst>
              <a:ext uri="{FF2B5EF4-FFF2-40B4-BE49-F238E27FC236}">
                <a16:creationId xmlns:a16="http://schemas.microsoft.com/office/drawing/2014/main" id="{A7AE9BC6-4931-447C-BA9F-1F084F2F6A43}"/>
              </a:ext>
            </a:extLst>
          </p:cNvPr>
          <p:cNvPicPr>
            <a:picLocks noChangeAspect="1"/>
          </p:cNvPicPr>
          <p:nvPr/>
        </p:nvPicPr>
        <p:blipFill>
          <a:blip r:embed="rId4">
            <a:extLst>
              <a:ext uri="{28A0092B-C50C-407E-A947-70E740481C1C}">
                <a14:useLocalDpi xmlns:a14="http://schemas.microsoft.com/office/drawing/2010/main" val="0"/>
              </a:ext>
            </a:extLst>
          </a:blip>
          <a:srcRect t="520" b="520"/>
          <a:stretch/>
        </p:blipFill>
        <p:spPr>
          <a:xfrm>
            <a:off x="6733069" y="309729"/>
            <a:ext cx="4523709" cy="4476675"/>
          </a:xfrm>
          <a:prstGeom prst="rect">
            <a:avLst/>
          </a:prstGeom>
        </p:spPr>
      </p:pic>
      <p:sp>
        <p:nvSpPr>
          <p:cNvPr id="2" name="Title 1">
            <a:extLst>
              <a:ext uri="{FF2B5EF4-FFF2-40B4-BE49-F238E27FC236}">
                <a16:creationId xmlns:a16="http://schemas.microsoft.com/office/drawing/2014/main" id="{B35FBD04-4504-A2BE-7288-BF2EBAAD9A06}"/>
              </a:ext>
            </a:extLst>
          </p:cNvPr>
          <p:cNvSpPr>
            <a:spLocks noGrp="1"/>
          </p:cNvSpPr>
          <p:nvPr>
            <p:ph type="ctrTitle"/>
          </p:nvPr>
        </p:nvSpPr>
        <p:spPr>
          <a:xfrm>
            <a:off x="514116" y="309729"/>
            <a:ext cx="4124557" cy="3524250"/>
          </a:xfrm>
        </p:spPr>
        <p:txBody>
          <a:bodyPr>
            <a:normAutofit/>
          </a:bodyPr>
          <a:lstStyle/>
          <a:p>
            <a:pPr>
              <a:lnSpc>
                <a:spcPct val="90000"/>
              </a:lnSpc>
            </a:pPr>
            <a:r>
              <a:rPr lang="en-US" sz="4400" dirty="0"/>
              <a:t>Pioneering Outcomes in AI and Game-Based Learning for Education</a:t>
            </a:r>
          </a:p>
        </p:txBody>
      </p:sp>
      <p:sp>
        <p:nvSpPr>
          <p:cNvPr id="3" name="Subtitle 2">
            <a:extLst>
              <a:ext uri="{FF2B5EF4-FFF2-40B4-BE49-F238E27FC236}">
                <a16:creationId xmlns:a16="http://schemas.microsoft.com/office/drawing/2014/main" id="{D077433B-C802-B78A-9EA0-A2071A067786}"/>
              </a:ext>
            </a:extLst>
          </p:cNvPr>
          <p:cNvSpPr>
            <a:spLocks noGrp="1"/>
          </p:cNvSpPr>
          <p:nvPr>
            <p:ph type="subTitle" idx="1"/>
          </p:nvPr>
        </p:nvSpPr>
        <p:spPr>
          <a:xfrm>
            <a:off x="514116" y="3813872"/>
            <a:ext cx="4523709" cy="972532"/>
          </a:xfrm>
        </p:spPr>
        <p:txBody>
          <a:bodyPr anchor="t">
            <a:normAutofit/>
          </a:bodyPr>
          <a:lstStyle/>
          <a:p>
            <a:pPr>
              <a:lnSpc>
                <a:spcPct val="120000"/>
              </a:lnSpc>
            </a:pPr>
            <a:r>
              <a:rPr lang="en-US" sz="2400" dirty="0">
                <a:solidFill>
                  <a:srgbClr val="FF0000"/>
                </a:solidFill>
              </a:rPr>
              <a:t>Dr. Papia Bawa, </a:t>
            </a:r>
            <a:r>
              <a:rPr lang="en-US" sz="2400" dirty="0" err="1">
                <a:solidFill>
                  <a:srgbClr val="FF0000"/>
                </a:solidFill>
              </a:rPr>
              <a:t>Ph.d</a:t>
            </a:r>
            <a:r>
              <a:rPr lang="en-US" sz="1500" dirty="0" err="1">
                <a:solidFill>
                  <a:srgbClr val="FF0000"/>
                </a:solidFill>
              </a:rPr>
              <a:t>.</a:t>
            </a:r>
            <a:endParaRPr lang="en-US" sz="1500" dirty="0">
              <a:solidFill>
                <a:srgbClr val="FF0000"/>
              </a:solidFill>
            </a:endParaRPr>
          </a:p>
        </p:txBody>
      </p:sp>
      <p:cxnSp>
        <p:nvCxnSpPr>
          <p:cNvPr id="11" name="Straight Connector 10">
            <a:extLst>
              <a:ext uri="{FF2B5EF4-FFF2-40B4-BE49-F238E27FC236}">
                <a16:creationId xmlns:a16="http://schemas.microsoft.com/office/drawing/2014/main" id="{A2D508B3-A66C-833E-D929-8DC2116356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2088" y="4882722"/>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8584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42"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5" presetClass="emph" presetSubtype="0" fill="hold" nodeType="clickEffect">
                                  <p:stCondLst>
                                    <p:cond delay="0"/>
                                  </p:stCondLst>
                                  <p:childTnLst>
                                    <p:animClr clrSpc="hsl" dir="cw">
                                      <p:cBhvr override="childStyle">
                                        <p:cTn id="19" dur="500" fill="hold"/>
                                        <p:tgtEl>
                                          <p:spTgt spid="4"/>
                                        </p:tgtEl>
                                        <p:attrNameLst>
                                          <p:attrName>style.color</p:attrName>
                                        </p:attrNameLst>
                                      </p:cBhvr>
                                      <p:by>
                                        <p:hsl h="0" s="-70588" l="0"/>
                                      </p:by>
                                    </p:animClr>
                                    <p:animClr clrSpc="hsl" dir="cw">
                                      <p:cBhvr>
                                        <p:cTn id="20" dur="500" fill="hold"/>
                                        <p:tgtEl>
                                          <p:spTgt spid="4"/>
                                        </p:tgtEl>
                                        <p:attrNameLst>
                                          <p:attrName>fillcolor</p:attrName>
                                        </p:attrNameLst>
                                      </p:cBhvr>
                                      <p:by>
                                        <p:hsl h="0" s="-70588" l="0"/>
                                      </p:by>
                                    </p:animClr>
                                    <p:animClr clrSpc="hsl" dir="cw">
                                      <p:cBhvr>
                                        <p:cTn id="21" dur="500" fill="hold"/>
                                        <p:tgtEl>
                                          <p:spTgt spid="4"/>
                                        </p:tgtEl>
                                        <p:attrNameLst>
                                          <p:attrName>stroke.color</p:attrName>
                                        </p:attrNameLst>
                                      </p:cBhvr>
                                      <p:by>
                                        <p:hsl h="0" s="-70588" l="0"/>
                                      </p:by>
                                    </p:animClr>
                                    <p:set>
                                      <p:cBhvr>
                                        <p:cTn id="22"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45A09A-02AC-CD01-0486-9CEE1DE6AFFE}"/>
            </a:ext>
          </a:extLst>
        </p:cNvPr>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Education classroom training team leader">
            <a:extLst>
              <a:ext uri="{FF2B5EF4-FFF2-40B4-BE49-F238E27FC236}">
                <a16:creationId xmlns:a16="http://schemas.microsoft.com/office/drawing/2014/main" id="{6A9BC9DF-84F4-A081-8FAD-ABE95CF5BE48}"/>
              </a:ext>
            </a:extLst>
          </p:cNvPr>
          <p:cNvPicPr>
            <a:picLocks noGrp="1" noChangeAspect="1"/>
          </p:cNvPicPr>
          <p:nvPr>
            <p:ph sz="half" idx="1"/>
          </p:nvPr>
        </p:nvPicPr>
        <p:blipFill>
          <a:blip r:embed="rId4"/>
          <a:srcRect t="69" b="24931"/>
          <a:stretch/>
        </p:blipFill>
        <p:spPr>
          <a:xfrm>
            <a:off x="20" y="10"/>
            <a:ext cx="12191979" cy="6857989"/>
          </a:xfrm>
          <a:prstGeom prst="rect">
            <a:avLst/>
          </a:prstGeom>
        </p:spPr>
      </p:pic>
      <p:sp>
        <p:nvSpPr>
          <p:cNvPr id="23" name="Rectangle 22">
            <a:extLst>
              <a:ext uri="{FF2B5EF4-FFF2-40B4-BE49-F238E27FC236}">
                <a16:creationId xmlns:a16="http://schemas.microsoft.com/office/drawing/2014/main" id="{9E9D00D9-C4F5-471E-BE2C-126CB112A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 y="0"/>
            <a:ext cx="8543515" cy="6858000"/>
          </a:xfrm>
          <a:prstGeom prst="rect">
            <a:avLst/>
          </a:prstGeom>
          <a:gradFill flip="none" rotWithShape="1">
            <a:gsLst>
              <a:gs pos="0">
                <a:srgbClr val="000000">
                  <a:alpha val="0"/>
                </a:srgbClr>
              </a:gs>
              <a:gs pos="58000">
                <a:srgbClr val="000000">
                  <a:alpha val="55000"/>
                </a:srgbClr>
              </a:gs>
              <a:gs pos="93000">
                <a:srgbClr val="000000">
                  <a:alpha val="6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5637CB-F949-BE87-198C-27ADECAAE16A}"/>
              </a:ext>
            </a:extLst>
          </p:cNvPr>
          <p:cNvSpPr>
            <a:spLocks noGrp="1"/>
          </p:cNvSpPr>
          <p:nvPr>
            <p:ph type="title"/>
          </p:nvPr>
        </p:nvSpPr>
        <p:spPr>
          <a:xfrm>
            <a:off x="640080" y="914400"/>
            <a:ext cx="4892948" cy="3427867"/>
          </a:xfrm>
        </p:spPr>
        <p:txBody>
          <a:bodyPr vert="horz" lIns="91440" tIns="45720" rIns="91440" bIns="45720" rtlCol="0" anchor="t">
            <a:normAutofit/>
          </a:bodyPr>
          <a:lstStyle/>
          <a:p>
            <a:r>
              <a:rPr lang="en-US" sz="5400" b="1" kern="1200">
                <a:solidFill>
                  <a:srgbClr val="FFFFFF"/>
                </a:solidFill>
                <a:latin typeface="+mj-lt"/>
                <a:ea typeface="+mj-ea"/>
                <a:cs typeface="+mj-cs"/>
                <a:hlinkClick r:id="rId5"/>
              </a:rPr>
              <a:t>My Dissertation Presentation Site</a:t>
            </a:r>
            <a:endParaRPr lang="en-US" sz="5400" b="1" kern="1200">
              <a:solidFill>
                <a:srgbClr val="FFFFFF"/>
              </a:solidFill>
              <a:latin typeface="+mj-lt"/>
              <a:ea typeface="+mj-ea"/>
              <a:cs typeface="+mj-cs"/>
            </a:endParaRPr>
          </a:p>
        </p:txBody>
      </p:sp>
      <p:sp>
        <p:nvSpPr>
          <p:cNvPr id="3" name="TextBox 2">
            <a:extLst>
              <a:ext uri="{FF2B5EF4-FFF2-40B4-BE49-F238E27FC236}">
                <a16:creationId xmlns:a16="http://schemas.microsoft.com/office/drawing/2014/main" id="{61693B5C-CCD5-DC95-6079-ECDCAE9D0CDF}"/>
              </a:ext>
            </a:extLst>
          </p:cNvPr>
          <p:cNvSpPr txBox="1"/>
          <p:nvPr/>
        </p:nvSpPr>
        <p:spPr>
          <a:xfrm>
            <a:off x="650970" y="5253051"/>
            <a:ext cx="4892948" cy="812923"/>
          </a:xfrm>
          <a:prstGeom prst="rect">
            <a:avLst/>
          </a:prstGeom>
        </p:spPr>
        <p:txBody>
          <a:bodyPr vert="horz" lIns="91440" tIns="45720" rIns="91440" bIns="45720" rtlCol="0" anchor="t">
            <a:normAutofit/>
          </a:bodyPr>
          <a:lstStyle/>
          <a:p>
            <a:pPr>
              <a:lnSpc>
                <a:spcPct val="120000"/>
              </a:lnSpc>
              <a:spcBef>
                <a:spcPts val="1000"/>
              </a:spcBef>
              <a:buSzPct val="87000"/>
            </a:pPr>
            <a:r>
              <a:rPr lang="en-US" sz="1500" b="1" cap="all" spc="300">
                <a:solidFill>
                  <a:srgbClr val="FFFFFF"/>
                </a:solidFill>
              </a:rPr>
              <a:t>The GCT concept was developed during my dissertation studies. </a:t>
            </a:r>
          </a:p>
        </p:txBody>
      </p:sp>
      <p:cxnSp>
        <p:nvCxnSpPr>
          <p:cNvPr id="25" name="Straight Connector 24">
            <a:extLst>
              <a:ext uri="{FF2B5EF4-FFF2-40B4-BE49-F238E27FC236}">
                <a16:creationId xmlns:a16="http://schemas.microsoft.com/office/drawing/2014/main" id="{97CC2FE6-3AD0-4131-B4BC-1F4D65E25E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209"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8571737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B1083-D139-A68D-CCC3-CDD1636C7118}"/>
              </a:ext>
            </a:extLst>
          </p:cNvPr>
          <p:cNvSpPr>
            <a:spLocks noGrp="1"/>
          </p:cNvSpPr>
          <p:nvPr>
            <p:ph type="title"/>
          </p:nvPr>
        </p:nvSpPr>
        <p:spPr>
          <a:xfrm>
            <a:off x="847113" y="319178"/>
            <a:ext cx="10890929" cy="1097280"/>
          </a:xfrm>
        </p:spPr>
        <p:txBody>
          <a:bodyPr/>
          <a:lstStyle/>
          <a:p>
            <a:r>
              <a:rPr lang="en-US" dirty="0"/>
              <a:t>Post Dissertation Studies and Training</a:t>
            </a:r>
          </a:p>
        </p:txBody>
      </p:sp>
      <p:sp>
        <p:nvSpPr>
          <p:cNvPr id="3" name="Content Placeholder 2">
            <a:extLst>
              <a:ext uri="{FF2B5EF4-FFF2-40B4-BE49-F238E27FC236}">
                <a16:creationId xmlns:a16="http://schemas.microsoft.com/office/drawing/2014/main" id="{86E162F9-8DF6-8AB4-07A6-3DAE2216C80A}"/>
              </a:ext>
            </a:extLst>
          </p:cNvPr>
          <p:cNvSpPr>
            <a:spLocks noGrp="1"/>
          </p:cNvSpPr>
          <p:nvPr>
            <p:ph idx="1"/>
          </p:nvPr>
        </p:nvSpPr>
        <p:spPr>
          <a:xfrm>
            <a:off x="453959" y="1416458"/>
            <a:ext cx="11536758" cy="4783174"/>
          </a:xfrm>
        </p:spPr>
        <p:txBody>
          <a:bodyPr>
            <a:normAutofit/>
          </a:bodyPr>
          <a:lstStyle/>
          <a:p>
            <a:pPr marL="0" indent="0" algn="l">
              <a:buNone/>
            </a:pPr>
            <a:r>
              <a:rPr lang="en-US" sz="2400" b="0" i="0" u="none" strike="noStrike" baseline="0" dirty="0"/>
              <a:t>Data from students who participated in courses that used the MMO curriculum faculty trainees had designed indicated a statistically significant improvement in</a:t>
            </a:r>
          </a:p>
          <a:p>
            <a:pPr marL="0" indent="0" algn="l">
              <a:buNone/>
            </a:pPr>
            <a:r>
              <a:rPr lang="en-US" sz="2400" b="0" i="0" u="none" strike="noStrike" baseline="0" dirty="0"/>
              <a:t>performance outcomes and application of critical thinking to problem solving, using a</a:t>
            </a:r>
          </a:p>
          <a:p>
            <a:pPr marL="0" indent="0" algn="l">
              <a:buNone/>
            </a:pPr>
            <a:r>
              <a:rPr lang="en-US" sz="2400" b="0" i="0" u="none" strike="noStrike" baseline="0" dirty="0"/>
              <a:t>combination of inferential analysis such as Odds Ratio, Cohens </a:t>
            </a:r>
            <a:r>
              <a:rPr lang="en-US" sz="2400" b="0" i="1" u="none" strike="noStrike" baseline="0" dirty="0"/>
              <a:t>d, </a:t>
            </a:r>
            <a:r>
              <a:rPr lang="en-US" sz="2400" b="0" i="0" u="none" strike="noStrike" baseline="0" dirty="0"/>
              <a:t>and ANOVA. Data</a:t>
            </a:r>
          </a:p>
          <a:p>
            <a:pPr marL="0" indent="0" algn="l">
              <a:buNone/>
            </a:pPr>
            <a:r>
              <a:rPr lang="en-US" sz="2400" b="0" i="0" u="none" strike="noStrike" baseline="0" dirty="0"/>
              <a:t>indicated that it helped weak performing students raise their scores, and did not</a:t>
            </a:r>
          </a:p>
          <a:p>
            <a:pPr marL="0" indent="0" algn="l">
              <a:buNone/>
            </a:pPr>
            <a:r>
              <a:rPr lang="en-US" sz="2400" b="0" i="0" u="none" strike="noStrike" baseline="0" dirty="0"/>
              <a:t>impede the high achievers.</a:t>
            </a:r>
            <a:endParaRPr lang="en-US" sz="2400" dirty="0"/>
          </a:p>
        </p:txBody>
      </p:sp>
    </p:spTree>
    <p:custDataLst>
      <p:tags r:id="rId1"/>
    </p:custDataLst>
    <p:extLst>
      <p:ext uri="{BB962C8B-B14F-4D97-AF65-F5344CB8AC3E}">
        <p14:creationId xmlns:p14="http://schemas.microsoft.com/office/powerpoint/2010/main" val="2451316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4F7F3-A142-8F84-CA18-A9A04294F4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E6D376-1D8C-9C7E-9462-7E3AC04B3794}"/>
              </a:ext>
            </a:extLst>
          </p:cNvPr>
          <p:cNvSpPr>
            <a:spLocks noGrp="1"/>
          </p:cNvSpPr>
          <p:nvPr>
            <p:ph type="title"/>
          </p:nvPr>
        </p:nvSpPr>
        <p:spPr>
          <a:xfrm>
            <a:off x="847113" y="129397"/>
            <a:ext cx="10890929" cy="595222"/>
          </a:xfrm>
        </p:spPr>
        <p:txBody>
          <a:bodyPr>
            <a:normAutofit fontScale="90000"/>
          </a:bodyPr>
          <a:lstStyle/>
          <a:p>
            <a:r>
              <a:rPr lang="en-US" dirty="0"/>
              <a:t>Participant Testimonials</a:t>
            </a:r>
          </a:p>
        </p:txBody>
      </p:sp>
      <p:pic>
        <p:nvPicPr>
          <p:cNvPr id="7" name="Content Placeholder 6" descr="A screenshot of a text message&#10;&#10;AI-generated content may be incorrect.">
            <a:extLst>
              <a:ext uri="{FF2B5EF4-FFF2-40B4-BE49-F238E27FC236}">
                <a16:creationId xmlns:a16="http://schemas.microsoft.com/office/drawing/2014/main" id="{0FD62523-9078-8C1F-DE9B-5B7D1C06B55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8135" y="724619"/>
            <a:ext cx="10933858" cy="6003984"/>
          </a:xfrm>
        </p:spPr>
      </p:pic>
    </p:spTree>
    <p:custDataLst>
      <p:tags r:id="rId1"/>
    </p:custDataLst>
    <p:extLst>
      <p:ext uri="{BB962C8B-B14F-4D97-AF65-F5344CB8AC3E}">
        <p14:creationId xmlns:p14="http://schemas.microsoft.com/office/powerpoint/2010/main" val="4210212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0B91F-F128-698D-BE76-2BEF0DBF68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60AB4F-E6F2-B0CA-EE88-950D2B36C32F}"/>
              </a:ext>
            </a:extLst>
          </p:cNvPr>
          <p:cNvSpPr>
            <a:spLocks noGrp="1"/>
          </p:cNvSpPr>
          <p:nvPr>
            <p:ph type="title"/>
          </p:nvPr>
        </p:nvSpPr>
        <p:spPr>
          <a:xfrm>
            <a:off x="847113" y="129397"/>
            <a:ext cx="10890929" cy="595222"/>
          </a:xfrm>
        </p:spPr>
        <p:txBody>
          <a:bodyPr>
            <a:normAutofit fontScale="90000"/>
          </a:bodyPr>
          <a:lstStyle/>
          <a:p>
            <a:r>
              <a:rPr lang="en-US" dirty="0"/>
              <a:t>Participant Testimonials</a:t>
            </a:r>
          </a:p>
        </p:txBody>
      </p:sp>
      <p:pic>
        <p:nvPicPr>
          <p:cNvPr id="7" name="Content Placeholder 6">
            <a:extLst>
              <a:ext uri="{FF2B5EF4-FFF2-40B4-BE49-F238E27FC236}">
                <a16:creationId xmlns:a16="http://schemas.microsoft.com/office/drawing/2014/main" id="{9DD3139F-290F-DA89-6A49-329E4A48BE2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690486" y="1207699"/>
            <a:ext cx="9204182" cy="5054187"/>
          </a:xfrm>
        </p:spPr>
      </p:pic>
    </p:spTree>
    <p:custDataLst>
      <p:tags r:id="rId1"/>
    </p:custDataLst>
    <p:extLst>
      <p:ext uri="{BB962C8B-B14F-4D97-AF65-F5344CB8AC3E}">
        <p14:creationId xmlns:p14="http://schemas.microsoft.com/office/powerpoint/2010/main" val="3381972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51F60-2915-D015-7E30-C5CCA32A4B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ECFF08-970F-E568-937A-58C35EB32313}"/>
              </a:ext>
            </a:extLst>
          </p:cNvPr>
          <p:cNvSpPr>
            <a:spLocks noGrp="1"/>
          </p:cNvSpPr>
          <p:nvPr>
            <p:ph type="title"/>
          </p:nvPr>
        </p:nvSpPr>
        <p:spPr>
          <a:xfrm>
            <a:off x="847113" y="129397"/>
            <a:ext cx="10890929" cy="595222"/>
          </a:xfrm>
        </p:spPr>
        <p:txBody>
          <a:bodyPr>
            <a:normAutofit fontScale="90000"/>
          </a:bodyPr>
          <a:lstStyle/>
          <a:p>
            <a:r>
              <a:rPr lang="en-US" dirty="0"/>
              <a:t>Participant Testimonials</a:t>
            </a:r>
          </a:p>
        </p:txBody>
      </p:sp>
      <p:pic>
        <p:nvPicPr>
          <p:cNvPr id="7" name="Content Placeholder 6">
            <a:extLst>
              <a:ext uri="{FF2B5EF4-FFF2-40B4-BE49-F238E27FC236}">
                <a16:creationId xmlns:a16="http://schemas.microsoft.com/office/drawing/2014/main" id="{AE28EE94-11CE-0D33-22EE-9AA496056D3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68134" y="724619"/>
            <a:ext cx="11569907" cy="6353250"/>
          </a:xfrm>
        </p:spPr>
      </p:pic>
    </p:spTree>
    <p:custDataLst>
      <p:tags r:id="rId1"/>
    </p:custDataLst>
    <p:extLst>
      <p:ext uri="{BB962C8B-B14F-4D97-AF65-F5344CB8AC3E}">
        <p14:creationId xmlns:p14="http://schemas.microsoft.com/office/powerpoint/2010/main" val="2699847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56FA6-7944-0DA4-4742-B1C8AB547E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85E1C3-D4E5-A0C7-4BC1-4BD94BBE12E3}"/>
              </a:ext>
            </a:extLst>
          </p:cNvPr>
          <p:cNvSpPr>
            <a:spLocks noGrp="1"/>
          </p:cNvSpPr>
          <p:nvPr>
            <p:ph type="title"/>
          </p:nvPr>
        </p:nvSpPr>
        <p:spPr>
          <a:xfrm>
            <a:off x="847113" y="129397"/>
            <a:ext cx="10890929" cy="595222"/>
          </a:xfrm>
        </p:spPr>
        <p:txBody>
          <a:bodyPr>
            <a:normAutofit fontScale="90000"/>
          </a:bodyPr>
          <a:lstStyle/>
          <a:p>
            <a:r>
              <a:rPr lang="en-US" dirty="0"/>
              <a:t>Participant Testimonials</a:t>
            </a:r>
          </a:p>
        </p:txBody>
      </p:sp>
      <p:pic>
        <p:nvPicPr>
          <p:cNvPr id="7" name="Content Placeholder 6">
            <a:extLst>
              <a:ext uri="{FF2B5EF4-FFF2-40B4-BE49-F238E27FC236}">
                <a16:creationId xmlns:a16="http://schemas.microsoft.com/office/drawing/2014/main" id="{88E26495-2C6F-9002-7B6D-63A3C79E235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68134" y="724619"/>
            <a:ext cx="11569907" cy="6353250"/>
          </a:xfrm>
        </p:spPr>
      </p:pic>
    </p:spTree>
    <p:custDataLst>
      <p:tags r:id="rId1"/>
    </p:custDataLst>
    <p:extLst>
      <p:ext uri="{BB962C8B-B14F-4D97-AF65-F5344CB8AC3E}">
        <p14:creationId xmlns:p14="http://schemas.microsoft.com/office/powerpoint/2010/main" val="1313510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F4DE1-57A5-8216-5721-0D173EE6BC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E51A7A-D65B-80F0-31BB-41C7B84BBFA9}"/>
              </a:ext>
            </a:extLst>
          </p:cNvPr>
          <p:cNvSpPr>
            <a:spLocks noGrp="1"/>
          </p:cNvSpPr>
          <p:nvPr>
            <p:ph type="title"/>
          </p:nvPr>
        </p:nvSpPr>
        <p:spPr>
          <a:xfrm>
            <a:off x="847113" y="129397"/>
            <a:ext cx="10890929" cy="595222"/>
          </a:xfrm>
        </p:spPr>
        <p:txBody>
          <a:bodyPr>
            <a:normAutofit fontScale="90000"/>
          </a:bodyPr>
          <a:lstStyle/>
          <a:p>
            <a:r>
              <a:rPr lang="en-US"/>
              <a:t>Participant Testimonials</a:t>
            </a:r>
            <a:endParaRPr lang="en-US" dirty="0"/>
          </a:p>
        </p:txBody>
      </p:sp>
      <p:pic>
        <p:nvPicPr>
          <p:cNvPr id="7" name="Content Placeholder 6">
            <a:extLst>
              <a:ext uri="{FF2B5EF4-FFF2-40B4-BE49-F238E27FC236}">
                <a16:creationId xmlns:a16="http://schemas.microsoft.com/office/drawing/2014/main" id="{F7D3B441-6324-0A33-157B-381CBEC2323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453958" y="966159"/>
            <a:ext cx="10274058" cy="5365630"/>
          </a:xfrm>
        </p:spPr>
      </p:pic>
    </p:spTree>
    <p:custDataLst>
      <p:tags r:id="rId1"/>
    </p:custDataLst>
    <p:extLst>
      <p:ext uri="{BB962C8B-B14F-4D97-AF65-F5344CB8AC3E}">
        <p14:creationId xmlns:p14="http://schemas.microsoft.com/office/powerpoint/2010/main" val="2394409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F83D3-4899-81ED-3EBB-8891769B09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9378FA-01E1-858C-E18D-7F556260F1EF}"/>
              </a:ext>
            </a:extLst>
          </p:cNvPr>
          <p:cNvSpPr>
            <a:spLocks noGrp="1"/>
          </p:cNvSpPr>
          <p:nvPr>
            <p:ph type="title"/>
          </p:nvPr>
        </p:nvSpPr>
        <p:spPr>
          <a:xfrm>
            <a:off x="847113" y="129397"/>
            <a:ext cx="10890929" cy="595222"/>
          </a:xfrm>
        </p:spPr>
        <p:txBody>
          <a:bodyPr>
            <a:normAutofit fontScale="90000"/>
          </a:bodyPr>
          <a:lstStyle/>
          <a:p>
            <a:r>
              <a:rPr lang="en-US"/>
              <a:t>Participant Testimonials</a:t>
            </a:r>
            <a:endParaRPr lang="en-US" dirty="0"/>
          </a:p>
        </p:txBody>
      </p:sp>
      <p:pic>
        <p:nvPicPr>
          <p:cNvPr id="7" name="Content Placeholder 6">
            <a:extLst>
              <a:ext uri="{FF2B5EF4-FFF2-40B4-BE49-F238E27FC236}">
                <a16:creationId xmlns:a16="http://schemas.microsoft.com/office/drawing/2014/main" id="{232C46FE-5CD0-CC82-F19C-9DC1FA7FEEE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453958" y="966159"/>
            <a:ext cx="10274058" cy="5365630"/>
          </a:xfrm>
        </p:spPr>
      </p:pic>
    </p:spTree>
    <p:custDataLst>
      <p:tags r:id="rId1"/>
    </p:custDataLst>
    <p:extLst>
      <p:ext uri="{BB962C8B-B14F-4D97-AF65-F5344CB8AC3E}">
        <p14:creationId xmlns:p14="http://schemas.microsoft.com/office/powerpoint/2010/main" val="884875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645CC-7DC1-AF9B-CA58-C4C8B717A3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28E4B9-614C-41F0-FC37-FBF2D78A2E02}"/>
              </a:ext>
            </a:extLst>
          </p:cNvPr>
          <p:cNvSpPr>
            <a:spLocks noGrp="1"/>
          </p:cNvSpPr>
          <p:nvPr>
            <p:ph type="title"/>
          </p:nvPr>
        </p:nvSpPr>
        <p:spPr>
          <a:xfrm>
            <a:off x="650535" y="0"/>
            <a:ext cx="10890929" cy="719528"/>
          </a:xfrm>
        </p:spPr>
        <p:txBody>
          <a:bodyPr>
            <a:normAutofit fontScale="90000"/>
          </a:bodyPr>
          <a:lstStyle/>
          <a:p>
            <a:r>
              <a:rPr lang="en-US" dirty="0"/>
              <a:t>Core Principles of Game Content Theory (GCT)</a:t>
            </a:r>
            <a:br>
              <a:rPr lang="en-US" dirty="0"/>
            </a:br>
            <a:endParaRPr lang="en-US" dirty="0"/>
          </a:p>
        </p:txBody>
      </p:sp>
      <p:sp>
        <p:nvSpPr>
          <p:cNvPr id="13" name="TextBox 12">
            <a:extLst>
              <a:ext uri="{FF2B5EF4-FFF2-40B4-BE49-F238E27FC236}">
                <a16:creationId xmlns:a16="http://schemas.microsoft.com/office/drawing/2014/main" id="{D5DEFED2-C99B-6F0B-E02F-8C881F3002F7}"/>
              </a:ext>
            </a:extLst>
          </p:cNvPr>
          <p:cNvSpPr txBox="1"/>
          <p:nvPr/>
        </p:nvSpPr>
        <p:spPr>
          <a:xfrm>
            <a:off x="759501" y="2616467"/>
            <a:ext cx="10890929" cy="1200329"/>
          </a:xfrm>
          <a:prstGeom prst="rect">
            <a:avLst/>
          </a:prstGeom>
          <a:noFill/>
        </p:spPr>
        <p:txBody>
          <a:bodyPr wrap="square">
            <a:spAutoFit/>
          </a:bodyPr>
          <a:lstStyle/>
          <a:p>
            <a:pPr marL="0" indent="0">
              <a:buNone/>
            </a:pPr>
            <a:r>
              <a:rPr lang="en-US" b="1" dirty="0">
                <a:solidFill>
                  <a:srgbClr val="FF0000"/>
                </a:solidFill>
              </a:rPr>
              <a:t>2. Game Extant Content as an Engagement Tool</a:t>
            </a:r>
          </a:p>
          <a:p>
            <a:pPr marL="0" indent="0">
              <a:buNone/>
            </a:pPr>
            <a:r>
              <a:rPr lang="en-US" dirty="0"/>
              <a:t>Just like playing the games, game related extant contents (guides, videos, blogs) also allow students and faculty/teachers to be motivated enough to warrant engagement with their learning beyond the confines of a classroom environment. </a:t>
            </a:r>
          </a:p>
        </p:txBody>
      </p:sp>
      <p:sp>
        <p:nvSpPr>
          <p:cNvPr id="14" name="TextBox 13">
            <a:extLst>
              <a:ext uri="{FF2B5EF4-FFF2-40B4-BE49-F238E27FC236}">
                <a16:creationId xmlns:a16="http://schemas.microsoft.com/office/drawing/2014/main" id="{9A7A3836-95FF-0672-E041-538D66F444CB}"/>
              </a:ext>
            </a:extLst>
          </p:cNvPr>
          <p:cNvSpPr txBox="1"/>
          <p:nvPr/>
        </p:nvSpPr>
        <p:spPr>
          <a:xfrm>
            <a:off x="868469" y="1149196"/>
            <a:ext cx="10672995" cy="1200329"/>
          </a:xfrm>
          <a:prstGeom prst="rect">
            <a:avLst/>
          </a:prstGeom>
          <a:noFill/>
        </p:spPr>
        <p:txBody>
          <a:bodyPr wrap="square">
            <a:spAutoFit/>
          </a:bodyPr>
          <a:lstStyle/>
          <a:p>
            <a:pPr marL="0" indent="0">
              <a:buNone/>
            </a:pPr>
            <a:r>
              <a:rPr lang="en-US" b="1" dirty="0">
                <a:solidFill>
                  <a:srgbClr val="FF0000"/>
                </a:solidFill>
              </a:rPr>
              <a:t>1. Distinguishing Motivation From Engagement</a:t>
            </a:r>
          </a:p>
          <a:p>
            <a:pPr marL="0" indent="0">
              <a:buNone/>
            </a:pPr>
            <a:r>
              <a:rPr lang="en-US" dirty="0"/>
              <a:t>While motivation is a transitory or transient reaction happening in the moment, without augmentation it cannot be sustained or transformed into engagement. Engagement is motivation that is sustainable outside of a specific setting and permeable from one setting to another. </a:t>
            </a:r>
          </a:p>
        </p:txBody>
      </p:sp>
      <p:pic>
        <p:nvPicPr>
          <p:cNvPr id="16" name="Picture 15" descr="A video game console and game controller">
            <a:extLst>
              <a:ext uri="{FF2B5EF4-FFF2-40B4-BE49-F238E27FC236}">
                <a16:creationId xmlns:a16="http://schemas.microsoft.com/office/drawing/2014/main" id="{BB74669D-C88A-2476-C42A-43DF09A70E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7891" y="0"/>
            <a:ext cx="1288467" cy="1472823"/>
          </a:xfrm>
          <a:prstGeom prst="rect">
            <a:avLst/>
          </a:prstGeom>
        </p:spPr>
      </p:pic>
      <p:sp>
        <p:nvSpPr>
          <p:cNvPr id="11" name="TextBox 10">
            <a:extLst>
              <a:ext uri="{FF2B5EF4-FFF2-40B4-BE49-F238E27FC236}">
                <a16:creationId xmlns:a16="http://schemas.microsoft.com/office/drawing/2014/main" id="{996E87C3-E33D-3DA9-11BD-BC6C127B1F5F}"/>
              </a:ext>
            </a:extLst>
          </p:cNvPr>
          <p:cNvSpPr txBox="1"/>
          <p:nvPr/>
        </p:nvSpPr>
        <p:spPr>
          <a:xfrm>
            <a:off x="759502" y="3964980"/>
            <a:ext cx="10890928" cy="1754326"/>
          </a:xfrm>
          <a:prstGeom prst="rect">
            <a:avLst/>
          </a:prstGeom>
          <a:noFill/>
        </p:spPr>
        <p:txBody>
          <a:bodyPr wrap="square">
            <a:spAutoFit/>
          </a:bodyPr>
          <a:lstStyle/>
          <a:p>
            <a:pPr marL="0" indent="0">
              <a:buNone/>
            </a:pPr>
            <a:r>
              <a:rPr lang="en-US" b="1" dirty="0">
                <a:solidFill>
                  <a:srgbClr val="FF0000"/>
                </a:solidFill>
              </a:rPr>
              <a:t>3. Preferences Drive Engagement</a:t>
            </a:r>
          </a:p>
          <a:p>
            <a:pPr marL="0" indent="0">
              <a:buNone/>
            </a:pPr>
            <a:r>
              <a:rPr lang="en-US" sz="1800" dirty="0">
                <a:solidFill>
                  <a:srgbClr val="000000"/>
                </a:solidFill>
                <a:effectLst/>
                <a:latin typeface="Grandview Display" panose="020B0502040204020203" pitchFamily="34" charset="0"/>
              </a:rPr>
              <a:t>Offering students preferences of game selection and use boosts involvement and achievement by enabling them to engage with material that resonates with their personal interests and preferred learning approaches.</a:t>
            </a:r>
          </a:p>
          <a:p>
            <a:pPr lvl="1"/>
            <a:endParaRPr lang="en-US" sz="1800" dirty="0"/>
          </a:p>
          <a:p>
            <a:pPr marL="457200" lvl="1" indent="0">
              <a:buNone/>
            </a:pPr>
            <a:endParaRPr lang="en-US" dirty="0"/>
          </a:p>
        </p:txBody>
      </p:sp>
      <p:sp>
        <p:nvSpPr>
          <p:cNvPr id="4" name="TextBox 3">
            <a:extLst>
              <a:ext uri="{FF2B5EF4-FFF2-40B4-BE49-F238E27FC236}">
                <a16:creationId xmlns:a16="http://schemas.microsoft.com/office/drawing/2014/main" id="{7462C25E-0481-B74A-7CC4-A70A1BB9853F}"/>
              </a:ext>
            </a:extLst>
          </p:cNvPr>
          <p:cNvSpPr txBox="1"/>
          <p:nvPr/>
        </p:nvSpPr>
        <p:spPr>
          <a:xfrm>
            <a:off x="650536" y="5282784"/>
            <a:ext cx="10890928" cy="1450525"/>
          </a:xfrm>
          <a:prstGeom prst="rect">
            <a:avLst/>
          </a:prstGeom>
          <a:noFill/>
        </p:spPr>
        <p:txBody>
          <a:bodyPr wrap="square">
            <a:spAutoFit/>
          </a:bodyPr>
          <a:lstStyle/>
          <a:p>
            <a:pPr marL="0" indent="0" algn="l" rtl="0" eaLnBrk="1" latinLnBrk="0" hangingPunct="1">
              <a:lnSpc>
                <a:spcPct val="120000"/>
              </a:lnSpc>
              <a:spcBef>
                <a:spcPts val="500"/>
              </a:spcBef>
              <a:buNone/>
            </a:pPr>
            <a:r>
              <a:rPr lang="en-US" sz="1800" b="1" dirty="0">
                <a:solidFill>
                  <a:srgbClr val="FF0000"/>
                </a:solidFill>
                <a:effectLst/>
                <a:latin typeface="Grandview Display" panose="020B0502040204020203" pitchFamily="34" charset="0"/>
              </a:rPr>
              <a:t>4. Reduced Adjustments</a:t>
            </a:r>
            <a:endParaRPr lang="en-US" sz="1800" dirty="0">
              <a:solidFill>
                <a:srgbClr val="FF0000"/>
              </a:solidFill>
              <a:effectLst/>
              <a:latin typeface="Grandview Display" panose="020B0502040204020203" pitchFamily="34" charset="0"/>
            </a:endParaRPr>
          </a:p>
          <a:p>
            <a:pPr marL="0" indent="0" algn="l" rtl="0" eaLnBrk="1" latinLnBrk="0" hangingPunct="1">
              <a:lnSpc>
                <a:spcPct val="120000"/>
              </a:lnSpc>
              <a:spcBef>
                <a:spcPts val="500"/>
              </a:spcBef>
              <a:buNone/>
            </a:pPr>
            <a:r>
              <a:rPr lang="en-US" sz="1800" dirty="0">
                <a:solidFill>
                  <a:srgbClr val="000000"/>
                </a:solidFill>
                <a:effectLst/>
                <a:latin typeface="Grandview Display" panose="020B0502040204020203" pitchFamily="34" charset="0"/>
              </a:rPr>
              <a:t>Although the choice of games should correspond with curriculum objectives, significant adjustments to align games with specific subjects should be generally avoided. The contents of the games are naturally diverse and suitable for various academic fields.</a:t>
            </a:r>
            <a:endParaRPr lang="en-US" dirty="0"/>
          </a:p>
        </p:txBody>
      </p:sp>
    </p:spTree>
    <p:custDataLst>
      <p:tags r:id="rId1"/>
    </p:custDataLst>
    <p:extLst>
      <p:ext uri="{BB962C8B-B14F-4D97-AF65-F5344CB8AC3E}">
        <p14:creationId xmlns:p14="http://schemas.microsoft.com/office/powerpoint/2010/main" val="132501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1"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4CB98D-918E-63E4-5D56-F96F295595B8}"/>
            </a:ext>
          </a:extLst>
        </p:cNvPr>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753FE100-D0AB-4AE2-824B-60CFA31EC6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6281"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6" name="Picture 15" descr="A close up of a machine&#10;&#10;AI-generated content may be incorrect.">
            <a:extLst>
              <a:ext uri="{FF2B5EF4-FFF2-40B4-BE49-F238E27FC236}">
                <a16:creationId xmlns:a16="http://schemas.microsoft.com/office/drawing/2014/main" id="{64E8E1DD-5E87-656A-50BD-C6D892B14B41}"/>
              </a:ext>
            </a:extLst>
          </p:cNvPr>
          <p:cNvPicPr>
            <a:picLocks noChangeAspect="1"/>
          </p:cNvPicPr>
          <p:nvPr/>
        </p:nvPicPr>
        <p:blipFill>
          <a:blip r:embed="rId4"/>
          <a:srcRect l="35776" r="24474"/>
          <a:stretch/>
        </p:blipFill>
        <p:spPr>
          <a:xfrm>
            <a:off x="7345680" y="10"/>
            <a:ext cx="4846320" cy="6857990"/>
          </a:xfrm>
          <a:prstGeom prst="rect">
            <a:avLst/>
          </a:prstGeom>
        </p:spPr>
      </p:pic>
      <p:sp>
        <p:nvSpPr>
          <p:cNvPr id="2" name="Title 1">
            <a:extLst>
              <a:ext uri="{FF2B5EF4-FFF2-40B4-BE49-F238E27FC236}">
                <a16:creationId xmlns:a16="http://schemas.microsoft.com/office/drawing/2014/main" id="{495EE9E3-241D-5643-639E-92B963ACFC7E}"/>
              </a:ext>
            </a:extLst>
          </p:cNvPr>
          <p:cNvSpPr>
            <a:spLocks noGrp="1"/>
          </p:cNvSpPr>
          <p:nvPr>
            <p:ph type="title"/>
          </p:nvPr>
        </p:nvSpPr>
        <p:spPr>
          <a:xfrm>
            <a:off x="640080" y="1371600"/>
            <a:ext cx="5852160" cy="1097280"/>
          </a:xfrm>
        </p:spPr>
        <p:txBody>
          <a:bodyPr vert="horz" lIns="91440" tIns="45720" rIns="91440" bIns="45720" rtlCol="0" anchor="t">
            <a:normAutofit/>
          </a:bodyPr>
          <a:lstStyle/>
          <a:p>
            <a:pPr>
              <a:lnSpc>
                <a:spcPct val="90000"/>
              </a:lnSpc>
            </a:pPr>
            <a:r>
              <a:rPr lang="en-US" sz="3400" dirty="0"/>
              <a:t>Examples of Extant Game Contents</a:t>
            </a:r>
            <a:endParaRPr lang="en-US" sz="3400"/>
          </a:p>
        </p:txBody>
      </p:sp>
      <p:sp>
        <p:nvSpPr>
          <p:cNvPr id="4" name="Content Placeholder 3">
            <a:extLst>
              <a:ext uri="{FF2B5EF4-FFF2-40B4-BE49-F238E27FC236}">
                <a16:creationId xmlns:a16="http://schemas.microsoft.com/office/drawing/2014/main" id="{C7749F13-455D-E342-F77A-255FB2D89F1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0080" y="2633236"/>
            <a:ext cx="5852160" cy="3664685"/>
          </a:xfrm>
        </p:spPr>
        <p:txBody>
          <a:bodyPr>
            <a:normAutofit/>
          </a:bodyPr>
          <a:lstStyle/>
          <a:p>
            <a:pPr marL="0" indent="0">
              <a:lnSpc>
                <a:spcPct val="110000"/>
              </a:lnSpc>
              <a:spcBef>
                <a:spcPts val="2500"/>
              </a:spcBef>
              <a:buNone/>
            </a:pPr>
            <a:r>
              <a:rPr lang="en-US" sz="1400" b="1" err="1">
                <a:hlinkClick r:id="rId5"/>
              </a:rPr>
              <a:t>Elvenar</a:t>
            </a:r>
            <a:r>
              <a:rPr lang="en-US" sz="1400" b="1">
                <a:hlinkClick r:id="rId5"/>
              </a:rPr>
              <a:t> Wiki</a:t>
            </a:r>
            <a:endParaRPr lang="en-US" sz="1400" b="1"/>
          </a:p>
          <a:p>
            <a:pPr marL="0" indent="0">
              <a:lnSpc>
                <a:spcPct val="110000"/>
              </a:lnSpc>
              <a:spcBef>
                <a:spcPts val="2500"/>
              </a:spcBef>
              <a:buNone/>
            </a:pPr>
            <a:r>
              <a:rPr lang="en-US" sz="1400" b="1" err="1">
                <a:hlinkClick r:id="rId6"/>
              </a:rPr>
              <a:t>Elvenar</a:t>
            </a:r>
            <a:r>
              <a:rPr lang="en-US" sz="1400" b="1">
                <a:hlinkClick r:id="rId6"/>
              </a:rPr>
              <a:t> Marine Marvels Wiki</a:t>
            </a:r>
            <a:endParaRPr lang="en-US" sz="1400" b="1"/>
          </a:p>
          <a:p>
            <a:pPr marL="0" indent="0">
              <a:lnSpc>
                <a:spcPct val="110000"/>
              </a:lnSpc>
              <a:spcBef>
                <a:spcPts val="2500"/>
              </a:spcBef>
              <a:buNone/>
            </a:pPr>
            <a:r>
              <a:rPr lang="en-US" sz="1400" b="1" err="1">
                <a:hlinkClick r:id="rId7"/>
              </a:rPr>
              <a:t>Elvenar</a:t>
            </a:r>
            <a:r>
              <a:rPr lang="en-US" sz="1400" b="1">
                <a:hlinkClick r:id="rId7"/>
              </a:rPr>
              <a:t> YouTube Channel </a:t>
            </a:r>
            <a:endParaRPr lang="en-US" sz="1400" b="1"/>
          </a:p>
          <a:p>
            <a:pPr marL="0" indent="0">
              <a:lnSpc>
                <a:spcPct val="110000"/>
              </a:lnSpc>
              <a:spcBef>
                <a:spcPts val="2500"/>
              </a:spcBef>
              <a:buNone/>
            </a:pPr>
            <a:r>
              <a:rPr lang="en-US" sz="1400" b="1" err="1">
                <a:hlinkClick r:id="rId8"/>
              </a:rPr>
              <a:t>Elvenar</a:t>
            </a:r>
            <a:r>
              <a:rPr lang="en-US" sz="1400" b="1">
                <a:hlinkClick r:id="rId8"/>
              </a:rPr>
              <a:t> Walkthrough </a:t>
            </a:r>
            <a:endParaRPr lang="en-US" sz="1400" b="1"/>
          </a:p>
          <a:p>
            <a:pPr marL="0" indent="0">
              <a:lnSpc>
                <a:spcPct val="110000"/>
              </a:lnSpc>
              <a:spcBef>
                <a:spcPts val="2500"/>
              </a:spcBef>
              <a:buNone/>
            </a:pPr>
            <a:r>
              <a:rPr lang="en-US" sz="1400" b="1" err="1">
                <a:hlinkClick r:id="rId9"/>
              </a:rPr>
              <a:t>Elvenar</a:t>
            </a:r>
            <a:r>
              <a:rPr lang="en-US" sz="1400" b="1">
                <a:hlinkClick r:id="rId9"/>
              </a:rPr>
              <a:t> Guide</a:t>
            </a:r>
            <a:endParaRPr lang="en-US" sz="1400" b="1"/>
          </a:p>
          <a:p>
            <a:pPr marL="0" indent="0">
              <a:lnSpc>
                <a:spcPct val="110000"/>
              </a:lnSpc>
              <a:spcBef>
                <a:spcPts val="2500"/>
              </a:spcBef>
              <a:buNone/>
            </a:pPr>
            <a:r>
              <a:rPr lang="en-US" sz="1400" b="1" err="1">
                <a:hlinkClick r:id="rId10"/>
              </a:rPr>
              <a:t>Elvenar</a:t>
            </a:r>
            <a:r>
              <a:rPr lang="en-US" sz="1400" b="1">
                <a:hlinkClick r:id="rId10"/>
              </a:rPr>
              <a:t> Forum</a:t>
            </a:r>
            <a:endParaRPr lang="en-US" sz="1400" b="1"/>
          </a:p>
          <a:p>
            <a:pPr marL="0" indent="0">
              <a:lnSpc>
                <a:spcPct val="110000"/>
              </a:lnSpc>
              <a:spcBef>
                <a:spcPts val="2500"/>
              </a:spcBef>
              <a:buNone/>
            </a:pPr>
            <a:r>
              <a:rPr lang="en-US" sz="1400" b="1" err="1">
                <a:hlinkClick r:id="rId11"/>
              </a:rPr>
              <a:t>Elvenar</a:t>
            </a:r>
            <a:r>
              <a:rPr lang="en-US" sz="1400" b="1">
                <a:hlinkClick r:id="rId11"/>
              </a:rPr>
              <a:t> Books and </a:t>
            </a:r>
            <a:r>
              <a:rPr lang="en-US" sz="1400" b="1" err="1">
                <a:hlinkClick r:id="rId11"/>
              </a:rPr>
              <a:t>eGuides</a:t>
            </a:r>
            <a:endParaRPr lang="en-US" sz="1400" b="1"/>
          </a:p>
        </p:txBody>
      </p:sp>
    </p:spTree>
    <p:custDataLst>
      <p:tags r:id="rId1"/>
    </p:custDataLst>
    <p:extLst>
      <p:ext uri="{BB962C8B-B14F-4D97-AF65-F5344CB8AC3E}">
        <p14:creationId xmlns:p14="http://schemas.microsoft.com/office/powerpoint/2010/main" val="1109385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Science of plant research, Chromosome DNA and genetic, Scientist researching.">
            <a:extLst>
              <a:ext uri="{FF2B5EF4-FFF2-40B4-BE49-F238E27FC236}">
                <a16:creationId xmlns:a16="http://schemas.microsoft.com/office/drawing/2014/main" id="{10FB01A1-894C-4EC8-A3BB-1A75CCD0D369}"/>
              </a:ext>
            </a:extLst>
          </p:cNvPr>
          <p:cNvPicPr>
            <a:picLocks noGrp="1" noChangeAspect="1"/>
          </p:cNvPicPr>
          <p:nvPr>
            <p:ph sz="half" idx="1"/>
          </p:nvPr>
        </p:nvPicPr>
        <p:blipFill>
          <a:blip r:embed="rId4"/>
          <a:srcRect l="4770" r="12226" b="2"/>
          <a:stretch/>
        </p:blipFill>
        <p:spPr>
          <a:xfrm>
            <a:off x="155033" y="914400"/>
            <a:ext cx="4762873" cy="3830129"/>
          </a:xfrm>
          <a:prstGeom prst="rect">
            <a:avLst/>
          </a:prstGeom>
        </p:spPr>
      </p:pic>
      <p:cxnSp>
        <p:nvCxnSpPr>
          <p:cNvPr id="14" name="Straight Connector 13">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665683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694F1FF-300A-E350-97DD-8A397CF61FDC}"/>
              </a:ext>
            </a:extLst>
          </p:cNvPr>
          <p:cNvSpPr>
            <a:spLocks noGrp="1"/>
          </p:cNvSpPr>
          <p:nvPr>
            <p:ph type="title"/>
          </p:nvPr>
        </p:nvSpPr>
        <p:spPr>
          <a:xfrm>
            <a:off x="7269904" y="914400"/>
            <a:ext cx="4261104" cy="1097280"/>
          </a:xfrm>
        </p:spPr>
        <p:txBody>
          <a:bodyPr vert="horz" lIns="91440" tIns="45720" rIns="91440" bIns="45720" rtlCol="0" anchor="t">
            <a:normAutofit/>
          </a:bodyPr>
          <a:lstStyle/>
          <a:p>
            <a:r>
              <a:rPr lang="en-US" sz="3600"/>
              <a:t>Agenda Items</a:t>
            </a:r>
          </a:p>
        </p:txBody>
      </p:sp>
      <p:sp>
        <p:nvSpPr>
          <p:cNvPr id="4" name="Content Placeholder 3">
            <a:extLst>
              <a:ext uri="{FF2B5EF4-FFF2-40B4-BE49-F238E27FC236}">
                <a16:creationId xmlns:a16="http://schemas.microsoft.com/office/drawing/2014/main" id="{91303E95-8BA7-9DE9-D5B8-97C7148822A7}"/>
              </a:ext>
            </a:extLst>
          </p:cNvPr>
          <p:cNvSpPr>
            <a:spLocks noGrp="1"/>
          </p:cNvSpPr>
          <p:nvPr>
            <p:ph sz="half" idx="2"/>
          </p:nvPr>
        </p:nvSpPr>
        <p:spPr>
          <a:xfrm>
            <a:off x="4917906" y="1821713"/>
            <a:ext cx="7274094" cy="4282472"/>
          </a:xfrm>
        </p:spPr>
        <p:txBody>
          <a:bodyPr vert="horz" lIns="91440" tIns="45720" rIns="91440" bIns="45720" rtlCol="0">
            <a:normAutofit/>
          </a:bodyPr>
          <a:lstStyle/>
          <a:p>
            <a:r>
              <a:rPr lang="en-US" sz="2800" b="1" dirty="0"/>
              <a:t>Inspiration, Interests and Scope</a:t>
            </a:r>
          </a:p>
          <a:p>
            <a:r>
              <a:rPr lang="en-US" sz="2800" b="1" dirty="0"/>
              <a:t>Research on Innovative Instructional Technologies and Design</a:t>
            </a:r>
          </a:p>
          <a:p>
            <a:r>
              <a:rPr lang="en-US" sz="2800" b="1" dirty="0"/>
              <a:t>Active/Ongoing Research Projects</a:t>
            </a:r>
          </a:p>
        </p:txBody>
      </p:sp>
    </p:spTree>
    <p:custDataLst>
      <p:tags r:id="rId1"/>
    </p:custDataLst>
    <p:extLst>
      <p:ext uri="{BB962C8B-B14F-4D97-AF65-F5344CB8AC3E}">
        <p14:creationId xmlns:p14="http://schemas.microsoft.com/office/powerpoint/2010/main" val="3449425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D904B8-CCEE-A03C-4154-5A04893876E9}"/>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5" name="Picture 4" descr="A group of people in a store">
            <a:extLst>
              <a:ext uri="{FF2B5EF4-FFF2-40B4-BE49-F238E27FC236}">
                <a16:creationId xmlns:a16="http://schemas.microsoft.com/office/drawing/2014/main" id="{0A7F84AE-7538-8036-122E-B079A4FB3986}"/>
              </a:ext>
            </a:extLst>
          </p:cNvPr>
          <p:cNvPicPr>
            <a:picLocks noChangeAspect="1"/>
          </p:cNvPicPr>
          <p:nvPr/>
        </p:nvPicPr>
        <p:blipFill>
          <a:blip r:embed="rId3">
            <a:alphaModFix/>
            <a:extLst>
              <a:ext uri="{28A0092B-C50C-407E-A947-70E740481C1C}">
                <a14:useLocalDpi xmlns:a14="http://schemas.microsoft.com/office/drawing/2010/main" val="0"/>
              </a:ext>
            </a:extLst>
          </a:blip>
          <a:srcRect l="5033" r="11901"/>
          <a:stretch/>
        </p:blipFill>
        <p:spPr>
          <a:xfrm>
            <a:off x="-1" y="88794"/>
            <a:ext cx="5277831" cy="6408988"/>
          </a:xfrm>
          <a:prstGeom prst="rect">
            <a:avLst/>
          </a:prstGeom>
        </p:spPr>
      </p:pic>
      <p:sp>
        <p:nvSpPr>
          <p:cNvPr id="16" name="Rectangle 15">
            <a:extLst>
              <a:ext uri="{FF2B5EF4-FFF2-40B4-BE49-F238E27FC236}">
                <a16:creationId xmlns:a16="http://schemas.microsoft.com/office/drawing/2014/main" id="{F7017262-EEEC-4F5E-917D-A55E68A119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0375" y="-480370"/>
            <a:ext cx="4735963" cy="5696712"/>
          </a:xfrm>
          <a:prstGeom prst="rect">
            <a:avLst/>
          </a:prstGeom>
          <a:gradFill flip="none" rotWithShape="1">
            <a:gsLst>
              <a:gs pos="0">
                <a:srgbClr val="000000">
                  <a:alpha val="0"/>
                </a:srgbClr>
              </a:gs>
              <a:gs pos="58000">
                <a:srgbClr val="000000">
                  <a:alpha val="55000"/>
                </a:srgbClr>
              </a:gs>
              <a:gs pos="93000">
                <a:srgbClr val="000000">
                  <a:alpha val="6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C93C64FD-1521-77CE-2043-2F3BAEC76C1F}"/>
              </a:ext>
            </a:extLst>
          </p:cNvPr>
          <p:cNvSpPr>
            <a:spLocks noGrp="1"/>
          </p:cNvSpPr>
          <p:nvPr>
            <p:ph type="title"/>
          </p:nvPr>
        </p:nvSpPr>
        <p:spPr>
          <a:xfrm>
            <a:off x="273124" y="1390437"/>
            <a:ext cx="4023360" cy="2671482"/>
          </a:xfrm>
        </p:spPr>
        <p:txBody>
          <a:bodyPr>
            <a:normAutofit/>
          </a:bodyPr>
          <a:lstStyle/>
          <a:p>
            <a:r>
              <a:rPr lang="en-US" dirty="0">
                <a:solidFill>
                  <a:srgbClr val="FFFFFF"/>
                </a:solidFill>
              </a:rPr>
              <a:t>Barriers that GCT is breaking</a:t>
            </a:r>
          </a:p>
        </p:txBody>
      </p:sp>
      <p:sp>
        <p:nvSpPr>
          <p:cNvPr id="3" name="Content Placeholder 2">
            <a:extLst>
              <a:ext uri="{FF2B5EF4-FFF2-40B4-BE49-F238E27FC236}">
                <a16:creationId xmlns:a16="http://schemas.microsoft.com/office/drawing/2014/main" id="{56C3F3C4-8B30-7783-3648-590A8B2C3401}"/>
              </a:ext>
            </a:extLst>
          </p:cNvPr>
          <p:cNvSpPr>
            <a:spLocks noGrp="1"/>
          </p:cNvSpPr>
          <p:nvPr>
            <p:ph idx="1"/>
          </p:nvPr>
        </p:nvSpPr>
        <p:spPr>
          <a:xfrm>
            <a:off x="5824615" y="147152"/>
            <a:ext cx="6239481" cy="6088755"/>
          </a:xfrm>
        </p:spPr>
        <p:txBody>
          <a:bodyPr>
            <a:normAutofit/>
          </a:bodyPr>
          <a:lstStyle/>
          <a:p>
            <a:pPr marL="0" indent="0">
              <a:lnSpc>
                <a:spcPct val="110000"/>
              </a:lnSpc>
              <a:buNone/>
            </a:pPr>
            <a:r>
              <a:rPr lang="en-US" sz="1600" dirty="0"/>
              <a:t>✅ </a:t>
            </a:r>
            <a:r>
              <a:rPr lang="en-US" sz="1600" b="1" dirty="0"/>
              <a:t>Breaks the need for expensive gaming hardware and software</a:t>
            </a:r>
            <a:r>
              <a:rPr lang="en-US" sz="1600" dirty="0"/>
              <a:t> – Since students can engage with game-related content (wikis, blogs, YouTube tutorials, etc.) rather than playing the game itself, there is no requirement for high-end PCs, gaming consoles, or paid game licenses.</a:t>
            </a:r>
          </a:p>
          <a:p>
            <a:pPr marL="0" indent="0">
              <a:lnSpc>
                <a:spcPct val="110000"/>
              </a:lnSpc>
              <a:buNone/>
            </a:pPr>
            <a:r>
              <a:rPr lang="en-US" sz="1600" dirty="0"/>
              <a:t>✅ </a:t>
            </a:r>
            <a:r>
              <a:rPr lang="en-US" sz="1600" b="1" dirty="0"/>
              <a:t>Supports broad curriculum adoption</a:t>
            </a:r>
            <a:r>
              <a:rPr lang="en-US" sz="1600" dirty="0"/>
              <a:t> – Because the focus is on game-related content rather than gaming skills, GCT can be easily applied across multiple disciplines without requiring major curriculum redesigns.</a:t>
            </a:r>
          </a:p>
          <a:p>
            <a:pPr marL="0" indent="0">
              <a:lnSpc>
                <a:spcPct val="110000"/>
              </a:lnSpc>
              <a:buNone/>
            </a:pPr>
            <a:r>
              <a:rPr lang="en-US" sz="1600" dirty="0"/>
              <a:t>✅ </a:t>
            </a:r>
            <a:r>
              <a:rPr lang="en-US" sz="1600" b="1" dirty="0"/>
              <a:t>Minimizes the need for instructors to be gaming experts</a:t>
            </a:r>
            <a:r>
              <a:rPr lang="en-US" sz="1600" dirty="0"/>
              <a:t> – Educators don’t need to master game mechanics or gameplay to integrate game content effectively. They can focus on using game-based resources as supplementary learning materials.</a:t>
            </a:r>
          </a:p>
          <a:p>
            <a:pPr marL="0" indent="0">
              <a:lnSpc>
                <a:spcPct val="110000"/>
              </a:lnSpc>
              <a:buNone/>
            </a:pPr>
            <a:r>
              <a:rPr lang="en-US" sz="1600" dirty="0"/>
              <a:t>✅ </a:t>
            </a:r>
            <a:r>
              <a:rPr lang="en-US" sz="1600" b="1" dirty="0"/>
              <a:t>Simplifies curriculum alignment</a:t>
            </a:r>
            <a:r>
              <a:rPr lang="en-US" sz="1600" dirty="0"/>
              <a:t> – Instead of extensive modifications to match games with learning outcomes, instructors can leverage existing game content (such as in-game economies, narratives, and strategic decision-making) to fit their subjects.</a:t>
            </a:r>
          </a:p>
          <a:p>
            <a:pPr>
              <a:lnSpc>
                <a:spcPct val="110000"/>
              </a:lnSpc>
            </a:pPr>
            <a:endParaRPr lang="en-US" sz="1300" dirty="0"/>
          </a:p>
        </p:txBody>
      </p:sp>
      <p:cxnSp>
        <p:nvCxnSpPr>
          <p:cNvPr id="14" name="Straight Connector 13">
            <a:extLst>
              <a:ext uri="{FF2B5EF4-FFF2-40B4-BE49-F238E27FC236}">
                <a16:creationId xmlns:a16="http://schemas.microsoft.com/office/drawing/2014/main" id="{9A3EDAAA-869E-4AA2-A7CE-BF2C025963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8718"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9836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Box Production Line">
            <a:extLst>
              <a:ext uri="{FF2B5EF4-FFF2-40B4-BE49-F238E27FC236}">
                <a16:creationId xmlns:a16="http://schemas.microsoft.com/office/drawing/2014/main" id="{DDDDB5AE-898F-A23B-F42E-729A93D12C6D}"/>
              </a:ext>
            </a:extLst>
          </p:cNvPr>
          <p:cNvPicPr>
            <a:picLocks noChangeAspect="1"/>
          </p:cNvPicPr>
          <p:nvPr>
            <a:videoFile r:link="rId3"/>
            <p:extLst>
              <p:ext uri="{DAA4B4D4-6D71-4841-9C94-3DE7FCFB9230}">
                <p14:media xmlns:p14="http://schemas.microsoft.com/office/powerpoint/2010/main" r:embed="rId2"/>
              </p:ext>
            </p:extLst>
          </p:nvPr>
        </p:nvPicPr>
        <p:blipFill>
          <a:blip r:embed="rId5">
            <a:alphaModFix/>
          </a:blip>
          <a:srcRect t="284" r="1" b="1"/>
          <a:stretch/>
        </p:blipFill>
        <p:spPr>
          <a:xfrm>
            <a:off x="-1" y="10"/>
            <a:ext cx="12191999" cy="6857985"/>
          </a:xfrm>
          <a:prstGeom prst="rect">
            <a:avLst/>
          </a:prstGeom>
        </p:spPr>
      </p:pic>
      <p:sp>
        <p:nvSpPr>
          <p:cNvPr id="10" name="Rectangle 9">
            <a:extLst>
              <a:ext uri="{FF2B5EF4-FFF2-40B4-BE49-F238E27FC236}">
                <a16:creationId xmlns:a16="http://schemas.microsoft.com/office/drawing/2014/main" id="{D50741CA-59A3-4426-8205-D763C968E8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543515" cy="6858000"/>
          </a:xfrm>
          <a:prstGeom prst="rect">
            <a:avLst/>
          </a:prstGeom>
          <a:gradFill flip="none" rotWithShape="1">
            <a:gsLst>
              <a:gs pos="0">
                <a:srgbClr val="000000">
                  <a:alpha val="0"/>
                </a:srgbClr>
              </a:gs>
              <a:gs pos="58000">
                <a:srgbClr val="000000">
                  <a:alpha val="55000"/>
                </a:srgbClr>
              </a:gs>
              <a:gs pos="93000">
                <a:srgbClr val="000000">
                  <a:alpha val="6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6DC52F-3301-39BE-2B7A-7F0ADFF9B3E4}"/>
              </a:ext>
            </a:extLst>
          </p:cNvPr>
          <p:cNvSpPr>
            <a:spLocks noGrp="1"/>
          </p:cNvSpPr>
          <p:nvPr>
            <p:ph type="ctrTitle"/>
          </p:nvPr>
        </p:nvSpPr>
        <p:spPr>
          <a:xfrm>
            <a:off x="914400" y="2583874"/>
            <a:ext cx="5296829" cy="2884767"/>
          </a:xfrm>
        </p:spPr>
        <p:txBody>
          <a:bodyPr anchor="b">
            <a:normAutofit/>
          </a:bodyPr>
          <a:lstStyle/>
          <a:p>
            <a:r>
              <a:rPr lang="en-US" dirty="0">
                <a:solidFill>
                  <a:srgbClr val="FFFFFF"/>
                </a:solidFill>
              </a:rPr>
              <a:t>Key Steps of the GCT Process</a:t>
            </a:r>
          </a:p>
        </p:txBody>
      </p:sp>
      <p:cxnSp>
        <p:nvCxnSpPr>
          <p:cNvPr id="12" name="Straight Connector 11">
            <a:extLst>
              <a:ext uri="{FF2B5EF4-FFF2-40B4-BE49-F238E27FC236}">
                <a16:creationId xmlns:a16="http://schemas.microsoft.com/office/drawing/2014/main" id="{B05D162C-996E-4B39-A3EF-DB9D0EEF2E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7529" y="5832424"/>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0643818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9EFA1C-A22B-638F-F45B-BA922BE8F863}"/>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6AB2BC-E1A7-80A1-BFA1-FB17D6F946EE}"/>
              </a:ext>
            </a:extLst>
          </p:cNvPr>
          <p:cNvSpPr>
            <a:spLocks noGrp="1"/>
          </p:cNvSpPr>
          <p:nvPr>
            <p:ph type="title"/>
          </p:nvPr>
        </p:nvSpPr>
        <p:spPr>
          <a:xfrm>
            <a:off x="803773" y="196942"/>
            <a:ext cx="11014154" cy="672914"/>
          </a:xfrm>
        </p:spPr>
        <p:txBody>
          <a:bodyPr anchor="t">
            <a:normAutofit fontScale="90000"/>
          </a:bodyPr>
          <a:lstStyle/>
          <a:p>
            <a:pPr algn="ctr"/>
            <a:r>
              <a:rPr lang="en-US" sz="3600" dirty="0"/>
              <a:t>Step 1: Identify Relevant Games and Content</a:t>
            </a:r>
            <a:br>
              <a:rPr lang="en-US" sz="3600" dirty="0"/>
            </a:br>
            <a:endParaRPr lang="en-US" sz="3600" dirty="0"/>
          </a:p>
        </p:txBody>
      </p:sp>
      <p:cxnSp>
        <p:nvCxnSpPr>
          <p:cNvPr id="11" name="Straight Connector 10">
            <a:extLst>
              <a:ext uri="{FF2B5EF4-FFF2-40B4-BE49-F238E27FC236}">
                <a16:creationId xmlns:a16="http://schemas.microsoft.com/office/drawing/2014/main" id="{05ADA91C-AD52-A530-A898-AD6E698745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2253" y="6272784"/>
            <a:ext cx="10847495"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95B79C68-FDF0-24C9-2364-B87B1AD52AFB}"/>
              </a:ext>
            </a:extLst>
          </p:cNvPr>
          <p:cNvGraphicFramePr>
            <a:graphicFrameLocks noGrp="1"/>
          </p:cNvGraphicFramePr>
          <p:nvPr>
            <p:ph idx="1"/>
            <p:extLst>
              <p:ext uri="{D42A27DB-BD31-4B8C-83A1-F6EECF244321}">
                <p14:modId xmlns:p14="http://schemas.microsoft.com/office/powerpoint/2010/main" val="4195166796"/>
              </p:ext>
            </p:extLst>
          </p:nvPr>
        </p:nvGraphicFramePr>
        <p:xfrm>
          <a:off x="672253" y="869856"/>
          <a:ext cx="10847495" cy="5133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2402196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5BE965-9345-472A-751A-EE67C3FC3266}"/>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85CE72-CF25-8D28-5B22-F8A22D985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F6F1C2-CC7C-C2E9-3A22-8A22A9C6A37F}"/>
              </a:ext>
            </a:extLst>
          </p:cNvPr>
          <p:cNvSpPr>
            <a:spLocks noGrp="1"/>
          </p:cNvSpPr>
          <p:nvPr>
            <p:ph type="title"/>
          </p:nvPr>
        </p:nvSpPr>
        <p:spPr>
          <a:xfrm>
            <a:off x="803773" y="196942"/>
            <a:ext cx="11014154" cy="672914"/>
          </a:xfrm>
        </p:spPr>
        <p:txBody>
          <a:bodyPr anchor="t">
            <a:normAutofit fontScale="90000"/>
          </a:bodyPr>
          <a:lstStyle/>
          <a:p>
            <a:pPr algn="ctr"/>
            <a:r>
              <a:rPr lang="en-US" sz="3600" dirty="0"/>
              <a:t>Step 2: Provide Flexible Engagement Options</a:t>
            </a:r>
            <a:br>
              <a:rPr lang="en-US" sz="3600" dirty="0"/>
            </a:br>
            <a:endParaRPr lang="en-US" sz="3600" dirty="0"/>
          </a:p>
        </p:txBody>
      </p:sp>
      <p:cxnSp>
        <p:nvCxnSpPr>
          <p:cNvPr id="11" name="Straight Connector 10">
            <a:extLst>
              <a:ext uri="{FF2B5EF4-FFF2-40B4-BE49-F238E27FC236}">
                <a16:creationId xmlns:a16="http://schemas.microsoft.com/office/drawing/2014/main" id="{5AB5D265-ACA3-774F-47D7-95EAE5D1EE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2253" y="6272784"/>
            <a:ext cx="10847495"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A4556802-7D68-EC79-1697-3901AF7C425A}"/>
              </a:ext>
            </a:extLst>
          </p:cNvPr>
          <p:cNvGraphicFramePr>
            <a:graphicFrameLocks noGrp="1"/>
          </p:cNvGraphicFramePr>
          <p:nvPr>
            <p:ph idx="1"/>
            <p:extLst>
              <p:ext uri="{D42A27DB-BD31-4B8C-83A1-F6EECF244321}">
                <p14:modId xmlns:p14="http://schemas.microsoft.com/office/powerpoint/2010/main" val="3726264226"/>
              </p:ext>
            </p:extLst>
          </p:nvPr>
        </p:nvGraphicFramePr>
        <p:xfrm>
          <a:off x="672253" y="869856"/>
          <a:ext cx="10847495" cy="5133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252343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7FFEC8-E23F-50AA-D166-97E53F550271}"/>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F29D48-A8BA-35A8-FCDE-8AEC694C11C3}"/>
              </a:ext>
            </a:extLst>
          </p:cNvPr>
          <p:cNvSpPr>
            <a:spLocks noGrp="1"/>
          </p:cNvSpPr>
          <p:nvPr>
            <p:ph type="title"/>
          </p:nvPr>
        </p:nvSpPr>
        <p:spPr>
          <a:xfrm>
            <a:off x="672252" y="71947"/>
            <a:ext cx="11519748" cy="783184"/>
          </a:xfrm>
        </p:spPr>
        <p:txBody>
          <a:bodyPr anchor="t">
            <a:normAutofit fontScale="90000"/>
          </a:bodyPr>
          <a:lstStyle/>
          <a:p>
            <a:r>
              <a:rPr lang="en-US" sz="3600" dirty="0"/>
              <a:t>Step 3: Incorporate Game Content into Assessments</a:t>
            </a:r>
            <a:br>
              <a:rPr lang="en-US" sz="3600" dirty="0"/>
            </a:br>
            <a:endParaRPr lang="en-US" sz="3600" dirty="0"/>
          </a:p>
        </p:txBody>
      </p:sp>
      <p:cxnSp>
        <p:nvCxnSpPr>
          <p:cNvPr id="11" name="Straight Connector 10">
            <a:extLst>
              <a:ext uri="{FF2B5EF4-FFF2-40B4-BE49-F238E27FC236}">
                <a16:creationId xmlns:a16="http://schemas.microsoft.com/office/drawing/2014/main" id="{05ADA91C-AD52-A530-A898-AD6E698745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2253" y="6272784"/>
            <a:ext cx="10847495"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16FC919A-D801-44C3-50C4-0C941929F72C}"/>
              </a:ext>
            </a:extLst>
          </p:cNvPr>
          <p:cNvGraphicFramePr>
            <a:graphicFrameLocks noGrp="1"/>
          </p:cNvGraphicFramePr>
          <p:nvPr>
            <p:ph idx="1"/>
            <p:extLst>
              <p:ext uri="{D42A27DB-BD31-4B8C-83A1-F6EECF244321}">
                <p14:modId xmlns:p14="http://schemas.microsoft.com/office/powerpoint/2010/main" val="1357205525"/>
              </p:ext>
            </p:extLst>
          </p:nvPr>
        </p:nvGraphicFramePr>
        <p:xfrm>
          <a:off x="672252" y="734290"/>
          <a:ext cx="10847495" cy="5538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4224190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2F7E6A-D20C-D958-0111-6171977A6601}"/>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F816AA-0CB6-9055-57BF-A6C6920F7B11}"/>
              </a:ext>
            </a:extLst>
          </p:cNvPr>
          <p:cNvSpPr>
            <a:spLocks noGrp="1"/>
          </p:cNvSpPr>
          <p:nvPr>
            <p:ph type="title"/>
          </p:nvPr>
        </p:nvSpPr>
        <p:spPr>
          <a:xfrm>
            <a:off x="672252" y="180108"/>
            <a:ext cx="11062548" cy="928254"/>
          </a:xfrm>
        </p:spPr>
        <p:txBody>
          <a:bodyPr anchor="t">
            <a:normAutofit fontScale="90000"/>
          </a:bodyPr>
          <a:lstStyle/>
          <a:p>
            <a:r>
              <a:rPr lang="en-US" sz="3600" dirty="0"/>
              <a:t>Step 4: Measure Learning Outcomes</a:t>
            </a:r>
            <a:br>
              <a:rPr lang="en-US" sz="3600" dirty="0"/>
            </a:br>
            <a:endParaRPr lang="en-US" sz="3600" dirty="0"/>
          </a:p>
        </p:txBody>
      </p:sp>
      <p:cxnSp>
        <p:nvCxnSpPr>
          <p:cNvPr id="14" name="Straight Connector 13">
            <a:extLst>
              <a:ext uri="{FF2B5EF4-FFF2-40B4-BE49-F238E27FC236}">
                <a16:creationId xmlns:a16="http://schemas.microsoft.com/office/drawing/2014/main" id="{05ADA91C-AD52-A530-A898-AD6E698745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2253" y="6272784"/>
            <a:ext cx="10847495"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15" name="Content Placeholder 2">
            <a:extLst>
              <a:ext uri="{FF2B5EF4-FFF2-40B4-BE49-F238E27FC236}">
                <a16:creationId xmlns:a16="http://schemas.microsoft.com/office/drawing/2014/main" id="{9E4EBCD3-CAA8-B81B-1827-ED17AD928AFD}"/>
              </a:ext>
            </a:extLst>
          </p:cNvPr>
          <p:cNvGraphicFramePr>
            <a:graphicFrameLocks noGrp="1"/>
          </p:cNvGraphicFramePr>
          <p:nvPr>
            <p:ph idx="1"/>
            <p:extLst>
              <p:ext uri="{D42A27DB-BD31-4B8C-83A1-F6EECF244321}">
                <p14:modId xmlns:p14="http://schemas.microsoft.com/office/powerpoint/2010/main" val="927888353"/>
              </p:ext>
            </p:extLst>
          </p:nvPr>
        </p:nvGraphicFramePr>
        <p:xfrm>
          <a:off x="672252" y="1108362"/>
          <a:ext cx="10847496" cy="4894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564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4D50AE-CCD4-2C2B-A843-0FC475935A0D}"/>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637580D-1176-4083-A9A1-BD8ED0899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13179B-337D-6DCE-7084-68BE7B679D62}"/>
              </a:ext>
            </a:extLst>
          </p:cNvPr>
          <p:cNvSpPr>
            <a:spLocks noGrp="1"/>
          </p:cNvSpPr>
          <p:nvPr>
            <p:ph type="title"/>
          </p:nvPr>
        </p:nvSpPr>
        <p:spPr>
          <a:xfrm>
            <a:off x="914400" y="1371600"/>
            <a:ext cx="10360152" cy="1139911"/>
          </a:xfrm>
        </p:spPr>
        <p:txBody>
          <a:bodyPr>
            <a:normAutofit/>
          </a:bodyPr>
          <a:lstStyle/>
          <a:p>
            <a:pPr>
              <a:lnSpc>
                <a:spcPct val="90000"/>
              </a:lnSpc>
            </a:pPr>
            <a:r>
              <a:rPr lang="en-US" sz="3700"/>
              <a:t>Step 5: Evaluate and Iterate</a:t>
            </a:r>
            <a:br>
              <a:rPr lang="en-US" sz="3700"/>
            </a:br>
            <a:endParaRPr lang="en-US" sz="3700"/>
          </a:p>
        </p:txBody>
      </p:sp>
      <p:cxnSp>
        <p:nvCxnSpPr>
          <p:cNvPr id="16" name="Straight Connector 15">
            <a:extLst>
              <a:ext uri="{FF2B5EF4-FFF2-40B4-BE49-F238E27FC236}">
                <a16:creationId xmlns:a16="http://schemas.microsoft.com/office/drawing/2014/main" id="{B9C96FDC-E4C2-7D8A-44BA-572E7CD9E8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1585" y="1027306"/>
            <a:ext cx="10208830"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9" name="Content Placeholder 2">
            <a:extLst>
              <a:ext uri="{FF2B5EF4-FFF2-40B4-BE49-F238E27FC236}">
                <a16:creationId xmlns:a16="http://schemas.microsoft.com/office/drawing/2014/main" id="{67DF4706-7F9B-BE6D-46C1-C59AB62E2D62}"/>
              </a:ext>
            </a:extLst>
          </p:cNvPr>
          <p:cNvGraphicFramePr>
            <a:graphicFrameLocks noGrp="1"/>
          </p:cNvGraphicFramePr>
          <p:nvPr>
            <p:ph idx="1"/>
            <p:extLst>
              <p:ext uri="{D42A27DB-BD31-4B8C-83A1-F6EECF244321}">
                <p14:modId xmlns:p14="http://schemas.microsoft.com/office/powerpoint/2010/main" val="625331104"/>
              </p:ext>
            </p:extLst>
          </p:nvPr>
        </p:nvGraphicFramePr>
        <p:xfrm>
          <a:off x="649705" y="2037932"/>
          <a:ext cx="10363200" cy="36903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468669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E7CCB5-6762-18C9-60CA-D2108F4182BC}"/>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5596993-899C-11FD-47F7-F6619618F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2DA59AD2-7FBC-905E-9E85-91FF4C0A832C}"/>
              </a:ext>
            </a:extLst>
          </p:cNvPr>
          <p:cNvSpPr>
            <a:spLocks noGrp="1"/>
          </p:cNvSpPr>
          <p:nvPr>
            <p:ph type="title"/>
          </p:nvPr>
        </p:nvSpPr>
        <p:spPr>
          <a:xfrm>
            <a:off x="338064" y="191027"/>
            <a:ext cx="11652653" cy="450904"/>
          </a:xfrm>
        </p:spPr>
        <p:txBody>
          <a:bodyPr>
            <a:noAutofit/>
          </a:bodyPr>
          <a:lstStyle/>
          <a:p>
            <a:pPr algn="ctr">
              <a:lnSpc>
                <a:spcPct val="90000"/>
              </a:lnSpc>
            </a:pPr>
            <a:r>
              <a:rPr lang="en-US" sz="2400" dirty="0"/>
              <a:t>Selected Studies</a:t>
            </a:r>
          </a:p>
        </p:txBody>
      </p:sp>
      <p:sp>
        <p:nvSpPr>
          <p:cNvPr id="10" name="TextBox 9">
            <a:extLst>
              <a:ext uri="{FF2B5EF4-FFF2-40B4-BE49-F238E27FC236}">
                <a16:creationId xmlns:a16="http://schemas.microsoft.com/office/drawing/2014/main" id="{911DAA50-9DDA-5797-7591-8B78B3AC71EE}"/>
              </a:ext>
            </a:extLst>
          </p:cNvPr>
          <p:cNvSpPr txBox="1"/>
          <p:nvPr/>
        </p:nvSpPr>
        <p:spPr>
          <a:xfrm>
            <a:off x="501058" y="740688"/>
            <a:ext cx="11186827" cy="2862322"/>
          </a:xfrm>
          <a:prstGeom prst="rect">
            <a:avLst/>
          </a:prstGeom>
          <a:noFill/>
        </p:spPr>
        <p:txBody>
          <a:bodyPr wrap="square">
            <a:spAutoFit/>
          </a:bodyPr>
          <a:lstStyle/>
          <a:p>
            <a:r>
              <a:rPr lang="en-US" sz="2000" b="1" dirty="0">
                <a:solidFill>
                  <a:srgbClr val="FF0000"/>
                </a:solidFill>
                <a:ea typeface="Times New Roman" panose="02020603050405020304" pitchFamily="18" charset="0"/>
              </a:rPr>
              <a:t>Study: </a:t>
            </a:r>
            <a:r>
              <a:rPr lang="en-US" sz="2000" b="1" dirty="0">
                <a:solidFill>
                  <a:srgbClr val="FF0000"/>
                </a:solidFill>
              </a:rPr>
              <a:t>Bawa, P., Lee Watson, S., &amp; Watson, W. (2018). Motivation is a Game: Massively multiplayer online games as agents of Motivation in higher education. </a:t>
            </a:r>
            <a:r>
              <a:rPr lang="en-US" sz="2000" b="1" i="1" dirty="0">
                <a:solidFill>
                  <a:srgbClr val="FF0000"/>
                </a:solidFill>
              </a:rPr>
              <a:t>Computers &amp; Education</a:t>
            </a:r>
            <a:r>
              <a:rPr lang="en-US" sz="2000" b="1" dirty="0">
                <a:solidFill>
                  <a:srgbClr val="FF0000"/>
                </a:solidFill>
              </a:rPr>
              <a:t>. doi:10.1016/j.compedu.2018.05.004 </a:t>
            </a:r>
          </a:p>
          <a:p>
            <a:endParaRPr lang="en-US" sz="2000" b="1" dirty="0">
              <a:solidFill>
                <a:srgbClr val="FF0000"/>
              </a:solidFill>
              <a:ea typeface="Calibri" panose="020F0502020204030204" pitchFamily="34" charset="0"/>
              <a:cs typeface="Times New Roman" panose="02020603050405020304" pitchFamily="18" charset="0"/>
            </a:endParaRPr>
          </a:p>
          <a:p>
            <a:r>
              <a:rPr lang="en-US" sz="2000" dirty="0"/>
              <a:t>In her 2021 article published in </a:t>
            </a:r>
            <a:r>
              <a:rPr lang="en-US" sz="2000" i="1" dirty="0"/>
              <a:t>Computers and Education Open</a:t>
            </a:r>
            <a:r>
              <a:rPr lang="en-US" sz="2000" dirty="0"/>
              <a:t>, Dr. Papia Bawa explored the perceptions of administrators and faculty regarding the integration of Massively Multiplayer Online Games (MMOGs) into higher education curricula. The study revealed that non-gameplay elements, such as game-related content from wikis and tutorials, can be as motivational as actual gameplay, suggesting a paradigm shift in educational strategies.</a:t>
            </a:r>
            <a:endParaRPr lang="en-US" dirty="0"/>
          </a:p>
        </p:txBody>
      </p:sp>
      <p:sp>
        <p:nvSpPr>
          <p:cNvPr id="11" name="TextBox 10">
            <a:extLst>
              <a:ext uri="{FF2B5EF4-FFF2-40B4-BE49-F238E27FC236}">
                <a16:creationId xmlns:a16="http://schemas.microsoft.com/office/drawing/2014/main" id="{1E1BF182-CB0A-5001-35FD-77F0CB09405D}"/>
              </a:ext>
            </a:extLst>
          </p:cNvPr>
          <p:cNvSpPr txBox="1"/>
          <p:nvPr/>
        </p:nvSpPr>
        <p:spPr>
          <a:xfrm>
            <a:off x="501059" y="3701767"/>
            <a:ext cx="11186827" cy="3939540"/>
          </a:xfrm>
          <a:prstGeom prst="rect">
            <a:avLst/>
          </a:prstGeom>
          <a:noFill/>
        </p:spPr>
        <p:txBody>
          <a:bodyPr wrap="square">
            <a:spAutoFit/>
          </a:bodyPr>
          <a:lstStyle/>
          <a:p>
            <a:r>
              <a:rPr lang="en-US" sz="2000" b="1" dirty="0">
                <a:solidFill>
                  <a:srgbClr val="FF0000"/>
                </a:solidFill>
                <a:effectLst/>
                <a:ea typeface="Calibri" panose="020F0502020204030204" pitchFamily="34" charset="0"/>
                <a:cs typeface="Times New Roman" panose="02020603050405020304" pitchFamily="18" charset="0"/>
              </a:rPr>
              <a:t>Study: </a:t>
            </a:r>
            <a:r>
              <a:rPr lang="en-US" sz="2000" b="1" dirty="0">
                <a:solidFill>
                  <a:srgbClr val="FF0000"/>
                </a:solidFill>
              </a:rPr>
              <a:t>Bawa, P. (2020). Game on! Investigating Digital Game-Based versus Gamified Learning in Higher Education. </a:t>
            </a:r>
            <a:r>
              <a:rPr lang="en-US" sz="2000" b="1" i="1" dirty="0">
                <a:solidFill>
                  <a:srgbClr val="FF0000"/>
                </a:solidFill>
              </a:rPr>
              <a:t>International Journal of Game-Based Learning</a:t>
            </a:r>
            <a:r>
              <a:rPr lang="en-US" sz="2000" b="1" dirty="0">
                <a:solidFill>
                  <a:srgbClr val="FF0000"/>
                </a:solidFill>
              </a:rPr>
              <a:t>, 10(3), 16-46. </a:t>
            </a:r>
            <a:r>
              <a:rPr lang="en-US" sz="2000" b="1" u="sng" dirty="0">
                <a:solidFill>
                  <a:srgbClr val="FF0000"/>
                </a:solidFill>
                <a:hlinkClick r:id="rId4">
                  <a:extLst>
                    <a:ext uri="{A12FA001-AC4F-418D-AE19-62706E023703}">
                      <ahyp:hlinkClr xmlns:ahyp="http://schemas.microsoft.com/office/drawing/2018/hyperlinkcolor" val="tx"/>
                    </a:ext>
                  </a:extLst>
                </a:hlinkClick>
              </a:rPr>
              <a:t>https://doi.org/10.4018/ijgbl.2020070102</a:t>
            </a:r>
            <a:r>
              <a:rPr lang="en-US" sz="2000" b="1" dirty="0">
                <a:solidFill>
                  <a:srgbClr val="FF0000"/>
                </a:solidFill>
              </a:rPr>
              <a:t> </a:t>
            </a:r>
          </a:p>
          <a:p>
            <a:endParaRPr lang="en-US" sz="2000" b="1" dirty="0">
              <a:solidFill>
                <a:srgbClr val="FF0000"/>
              </a:solidFill>
            </a:endParaRPr>
          </a:p>
          <a:p>
            <a:r>
              <a:rPr lang="en-US" sz="2000" dirty="0"/>
              <a:t>In this study I compared the effectiveness of digital game-based learning (DGBL) and gamified learning in higher education. The research found that both digital educational games (DEGs) and massively multiplayer online games (MMOs) can enhance student engagement and learning outcomes compared to traditional teaching methods. </a:t>
            </a:r>
          </a:p>
          <a:p>
            <a:endParaRPr lang="en-US" dirty="0"/>
          </a:p>
          <a:p>
            <a:pPr lvl="0">
              <a:lnSpc>
                <a:spcPct val="100000"/>
              </a:lnSpc>
            </a:pPr>
            <a:endParaRPr lang="en-US" dirty="0"/>
          </a:p>
          <a:p>
            <a:endParaRPr lang="en-US" sz="1800" b="0" dirty="0"/>
          </a:p>
          <a:p>
            <a:endParaRPr lang="en-US" sz="1800" dirty="0"/>
          </a:p>
          <a:p>
            <a:endParaRPr lang="en-US" dirty="0"/>
          </a:p>
        </p:txBody>
      </p:sp>
    </p:spTree>
    <p:custDataLst>
      <p:tags r:id="rId1"/>
    </p:custDataLst>
    <p:extLst>
      <p:ext uri="{BB962C8B-B14F-4D97-AF65-F5344CB8AC3E}">
        <p14:creationId xmlns:p14="http://schemas.microsoft.com/office/powerpoint/2010/main" val="1870063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 calcmode="lin" valueType="num">
                                      <p:cBhvr additive="base">
                                        <p:cTn id="1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11761F-DE6D-B224-EEBA-39AC4E78476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941F9D9-BC5E-D0AF-B9BF-A50D488A23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0" name="TextBox 9">
            <a:extLst>
              <a:ext uri="{FF2B5EF4-FFF2-40B4-BE49-F238E27FC236}">
                <a16:creationId xmlns:a16="http://schemas.microsoft.com/office/drawing/2014/main" id="{E99AB8B7-6962-14C0-9411-1806DEBC3CF4}"/>
              </a:ext>
            </a:extLst>
          </p:cNvPr>
          <p:cNvSpPr txBox="1"/>
          <p:nvPr/>
        </p:nvSpPr>
        <p:spPr>
          <a:xfrm>
            <a:off x="501059" y="258898"/>
            <a:ext cx="11186827" cy="2862322"/>
          </a:xfrm>
          <a:prstGeom prst="rect">
            <a:avLst/>
          </a:prstGeom>
          <a:noFill/>
        </p:spPr>
        <p:txBody>
          <a:bodyPr wrap="square">
            <a:spAutoFit/>
          </a:bodyPr>
          <a:lstStyle/>
          <a:p>
            <a:r>
              <a:rPr lang="en-US" sz="2000" b="1" dirty="0">
                <a:solidFill>
                  <a:srgbClr val="FF0000"/>
                </a:solidFill>
                <a:ea typeface="Times New Roman" panose="02020603050405020304" pitchFamily="18" charset="0"/>
              </a:rPr>
              <a:t>Study: </a:t>
            </a:r>
            <a:r>
              <a:rPr lang="en-US" sz="2000" b="1" dirty="0">
                <a:solidFill>
                  <a:srgbClr val="FF0000"/>
                </a:solidFill>
              </a:rPr>
              <a:t>Bawa, P. (2021). What do they think and why it matters? Views of administrators and faculty on the use of massively multiplayer online games for learning. </a:t>
            </a:r>
            <a:r>
              <a:rPr lang="en-US" sz="2000" b="1" i="1" dirty="0">
                <a:solidFill>
                  <a:srgbClr val="FF0000"/>
                </a:solidFill>
              </a:rPr>
              <a:t>Computers and Education Open</a:t>
            </a:r>
            <a:r>
              <a:rPr lang="en-US" sz="2000" b="1" dirty="0">
                <a:solidFill>
                  <a:srgbClr val="FF0000"/>
                </a:solidFill>
              </a:rPr>
              <a:t>, 100034. </a:t>
            </a:r>
            <a:r>
              <a:rPr lang="en-US" sz="2000" b="1" u="sng" dirty="0">
                <a:solidFill>
                  <a:srgbClr val="FF0000"/>
                </a:solidFill>
                <a:hlinkClick r:id="rId4">
                  <a:extLst>
                    <a:ext uri="{A12FA001-AC4F-418D-AE19-62706E023703}">
                      <ahyp:hlinkClr xmlns:ahyp="http://schemas.microsoft.com/office/drawing/2018/hyperlinkcolor" val="tx"/>
                    </a:ext>
                  </a:extLst>
                </a:hlinkClick>
              </a:rPr>
              <a:t>https://doi.org/10.1016/j.caeo.2021.100034</a:t>
            </a:r>
            <a:endParaRPr lang="en-US" sz="2000" b="1" dirty="0">
              <a:solidFill>
                <a:srgbClr val="FF0000"/>
              </a:solidFill>
              <a:ea typeface="Calibri" panose="020F0502020204030204" pitchFamily="34" charset="0"/>
              <a:cs typeface="Times New Roman" panose="02020603050405020304" pitchFamily="18" charset="0"/>
            </a:endParaRPr>
          </a:p>
          <a:p>
            <a:r>
              <a:rPr lang="en-US" sz="2000" dirty="0"/>
              <a:t>In this article I explored the perceptions of administrators and faculty regarding the integration of Massively Multiplayer Online Games (MMOGs) into higher education curricula. This study also revealed that non-gameplay elements, such as game-related content from wikis and tutorials, can be as motivational as actual gameplay, suggesting a paradigm shift in educational strategies. </a:t>
            </a:r>
            <a:r>
              <a:rPr lang="en-US" sz="2000" b="1" dirty="0"/>
              <a:t>Administrators were significantly more open to allow use of such games if the faculty and students were not required to play the games. </a:t>
            </a:r>
            <a:endParaRPr lang="en-US" b="1" dirty="0"/>
          </a:p>
        </p:txBody>
      </p:sp>
      <p:sp>
        <p:nvSpPr>
          <p:cNvPr id="11" name="TextBox 10">
            <a:extLst>
              <a:ext uri="{FF2B5EF4-FFF2-40B4-BE49-F238E27FC236}">
                <a16:creationId xmlns:a16="http://schemas.microsoft.com/office/drawing/2014/main" id="{405F1CA7-876E-54A7-8DB7-8C5CD73FBDEB}"/>
              </a:ext>
            </a:extLst>
          </p:cNvPr>
          <p:cNvSpPr txBox="1"/>
          <p:nvPr/>
        </p:nvSpPr>
        <p:spPr>
          <a:xfrm>
            <a:off x="501059" y="3384827"/>
            <a:ext cx="11186827" cy="4278094"/>
          </a:xfrm>
          <a:prstGeom prst="rect">
            <a:avLst/>
          </a:prstGeom>
          <a:noFill/>
        </p:spPr>
        <p:txBody>
          <a:bodyPr wrap="square">
            <a:spAutoFit/>
          </a:bodyPr>
          <a:lstStyle/>
          <a:p>
            <a:r>
              <a:rPr lang="en-US" sz="2000" b="1" dirty="0">
                <a:solidFill>
                  <a:srgbClr val="FF0000"/>
                </a:solidFill>
                <a:effectLst/>
                <a:ea typeface="Calibri" panose="020F0502020204030204" pitchFamily="34" charset="0"/>
                <a:cs typeface="Times New Roman" panose="02020603050405020304" pitchFamily="18" charset="0"/>
              </a:rPr>
              <a:t>Study: </a:t>
            </a:r>
            <a:r>
              <a:rPr lang="en-US" sz="2000" b="1" dirty="0">
                <a:solidFill>
                  <a:srgbClr val="FF0000"/>
                </a:solidFill>
              </a:rPr>
              <a:t>Bawa, P. (2022). Why Games? Use of Massively Multiplayer Online Games in English and Business Courses in Higher Education – Administrator and Faculty Perceptions. </a:t>
            </a:r>
            <a:r>
              <a:rPr lang="en-US" sz="2000" b="1" i="1" dirty="0">
                <a:solidFill>
                  <a:srgbClr val="FF0000"/>
                </a:solidFill>
              </a:rPr>
              <a:t>International Journal of Game-Based Learning</a:t>
            </a:r>
            <a:r>
              <a:rPr lang="en-US" sz="2000" b="1" dirty="0">
                <a:solidFill>
                  <a:srgbClr val="FF0000"/>
                </a:solidFill>
              </a:rPr>
              <a:t>, </a:t>
            </a:r>
            <a:r>
              <a:rPr lang="en-US" sz="2000" b="1" i="1" dirty="0">
                <a:solidFill>
                  <a:srgbClr val="FF0000"/>
                </a:solidFill>
              </a:rPr>
              <a:t>12</a:t>
            </a:r>
            <a:r>
              <a:rPr lang="en-US" sz="2000" b="1" dirty="0">
                <a:solidFill>
                  <a:srgbClr val="FF0000"/>
                </a:solidFill>
              </a:rPr>
              <a:t>(1), 1-12. </a:t>
            </a:r>
            <a:r>
              <a:rPr lang="en-US" sz="2000" b="1" u="sng" dirty="0">
                <a:solidFill>
                  <a:srgbClr val="FF0000"/>
                </a:solidFill>
                <a:hlinkClick r:id="rId5">
                  <a:extLst>
                    <a:ext uri="{A12FA001-AC4F-418D-AE19-62706E023703}">
                      <ahyp:hlinkClr xmlns:ahyp="http://schemas.microsoft.com/office/drawing/2018/hyperlinkcolor" val="tx"/>
                    </a:ext>
                  </a:extLst>
                </a:hlinkClick>
              </a:rPr>
              <a:t>https://doi.org/10.4018/ijgbl.294011</a:t>
            </a:r>
            <a:endParaRPr lang="en-US" sz="2000" b="1" dirty="0">
              <a:solidFill>
                <a:srgbClr val="FF0000"/>
              </a:solidFill>
            </a:endParaRPr>
          </a:p>
          <a:p>
            <a:r>
              <a:rPr lang="en-US" sz="2000" dirty="0"/>
              <a:t>The study found that both administrators and faculty recognized the potential benefits of Massively Multiplayer Online Games (MMOGs) for fostering student engagement, collaboration, and skill development in Business and English courses. However, concerns were raised about implementation challenges, including institutional resistance, resource constraints, and faculty workload. </a:t>
            </a:r>
            <a:r>
              <a:rPr lang="en-US" sz="2000" b="1" dirty="0"/>
              <a:t>The study suggested that while MMOGs can enhance learning, their successful integration requires institutional support, professional development, and clear alignment with course objectives.</a:t>
            </a:r>
            <a:endParaRPr lang="en-US" b="1" dirty="0"/>
          </a:p>
          <a:p>
            <a:pPr lvl="0">
              <a:lnSpc>
                <a:spcPct val="100000"/>
              </a:lnSpc>
            </a:pPr>
            <a:endParaRPr lang="en-US" dirty="0"/>
          </a:p>
          <a:p>
            <a:endParaRPr lang="en-US" sz="1800" b="0" dirty="0"/>
          </a:p>
          <a:p>
            <a:endParaRPr lang="en-US" sz="1800" dirty="0"/>
          </a:p>
          <a:p>
            <a:endParaRPr lang="en-US" dirty="0"/>
          </a:p>
        </p:txBody>
      </p:sp>
    </p:spTree>
    <p:custDataLst>
      <p:tags r:id="rId1"/>
    </p:custDataLst>
    <p:extLst>
      <p:ext uri="{BB962C8B-B14F-4D97-AF65-F5344CB8AC3E}">
        <p14:creationId xmlns:p14="http://schemas.microsoft.com/office/powerpoint/2010/main" val="42946209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98BCFA-DE36-15ED-4290-A5BA28E0F3E8}"/>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Video 12" descr="Box Packages">
            <a:extLst>
              <a:ext uri="{FF2B5EF4-FFF2-40B4-BE49-F238E27FC236}">
                <a16:creationId xmlns:a16="http://schemas.microsoft.com/office/drawing/2014/main" id="{7020392F-EC5C-DD76-2DFA-828D37232A24}"/>
              </a:ext>
            </a:extLst>
          </p:cNvPr>
          <p:cNvPicPr>
            <a:picLocks noChangeAspect="1"/>
          </p:cNvPicPr>
          <p:nvPr>
            <a:videoFile r:link="rId3"/>
            <p:extLst>
              <p:ext uri="{DAA4B4D4-6D71-4841-9C94-3DE7FCFB9230}">
                <p14:media xmlns:p14="http://schemas.microsoft.com/office/powerpoint/2010/main" r:embed="rId2"/>
              </p:ext>
            </p:extLst>
          </p:nvPr>
        </p:nvPicPr>
        <p:blipFill>
          <a:blip r:embed="rId6"/>
          <a:srcRect r="-1" b="283"/>
          <a:stretch/>
        </p:blipFill>
        <p:spPr>
          <a:xfrm>
            <a:off x="20" y="10"/>
            <a:ext cx="12191979" cy="6857989"/>
          </a:xfrm>
          <a:prstGeom prst="rect">
            <a:avLst/>
          </a:prstGeom>
        </p:spPr>
      </p:pic>
      <p:sp>
        <p:nvSpPr>
          <p:cNvPr id="19" name="Rectangle 18">
            <a:extLst>
              <a:ext uri="{FF2B5EF4-FFF2-40B4-BE49-F238E27FC236}">
                <a16:creationId xmlns:a16="http://schemas.microsoft.com/office/drawing/2014/main" id="{9E9D00D9-C4F5-471E-BE2C-126CB112A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 y="0"/>
            <a:ext cx="8543515" cy="6858000"/>
          </a:xfrm>
          <a:prstGeom prst="rect">
            <a:avLst/>
          </a:prstGeom>
          <a:gradFill flip="none" rotWithShape="1">
            <a:gsLst>
              <a:gs pos="0">
                <a:srgbClr val="000000">
                  <a:alpha val="0"/>
                </a:srgbClr>
              </a:gs>
              <a:gs pos="58000">
                <a:srgbClr val="000000">
                  <a:alpha val="55000"/>
                </a:srgbClr>
              </a:gs>
              <a:gs pos="93000">
                <a:srgbClr val="000000">
                  <a:alpha val="6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D8583E-9BD7-E31E-ED57-41669D1BE768}"/>
              </a:ext>
            </a:extLst>
          </p:cNvPr>
          <p:cNvSpPr>
            <a:spLocks noGrp="1"/>
          </p:cNvSpPr>
          <p:nvPr>
            <p:ph type="ctrTitle"/>
          </p:nvPr>
        </p:nvSpPr>
        <p:spPr>
          <a:xfrm>
            <a:off x="640080" y="914400"/>
            <a:ext cx="4892948" cy="3427867"/>
          </a:xfrm>
        </p:spPr>
        <p:txBody>
          <a:bodyPr anchor="t">
            <a:normAutofit fontScale="90000"/>
          </a:bodyPr>
          <a:lstStyle/>
          <a:p>
            <a:r>
              <a:rPr lang="en-US" sz="5000" dirty="0">
                <a:solidFill>
                  <a:srgbClr val="FFFFFF"/>
                </a:solidFill>
              </a:rPr>
              <a:t>Extended Realities (XR) and Artificial Intelligence (AI)</a:t>
            </a:r>
            <a:br>
              <a:rPr lang="en-US" sz="5000" dirty="0">
                <a:solidFill>
                  <a:srgbClr val="FFFFFF"/>
                </a:solidFill>
              </a:rPr>
            </a:br>
            <a:r>
              <a:rPr lang="en-US" sz="5000" dirty="0">
                <a:solidFill>
                  <a:srgbClr val="FFFFFF"/>
                </a:solidFill>
              </a:rPr>
              <a:t>[VGAI &amp; GPT]</a:t>
            </a:r>
          </a:p>
        </p:txBody>
      </p:sp>
      <p:cxnSp>
        <p:nvCxnSpPr>
          <p:cNvPr id="21" name="Straight Connector 20">
            <a:extLst>
              <a:ext uri="{FF2B5EF4-FFF2-40B4-BE49-F238E27FC236}">
                <a16:creationId xmlns:a16="http://schemas.microsoft.com/office/drawing/2014/main" id="{97CC2FE6-3AD0-4131-B4BC-1F4D65E25E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209"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1936978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4" fill="hold"/>
                                        <p:tgtEl>
                                          <p:spTgt spid="13"/>
                                        </p:tgtEl>
                                      </p:cBhvr>
                                    </p:cmd>
                                  </p:childTnLst>
                                </p:cTn>
                              </p:par>
                              <p:par>
                                <p:cTn id="7" presetID="10" presetClass="entr" presetSubtype="0" fill="hold" grpId="0" nodeType="withEffect">
                                  <p:stCondLst>
                                    <p:cond delay="5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3"/>
                                        </p:tgtEl>
                                      </p:cBhvr>
                                    </p:cmd>
                                  </p:childTnLst>
                                </p:cTn>
                              </p:par>
                            </p:childTnLst>
                          </p:cTn>
                        </p:par>
                      </p:childTnLst>
                    </p:cTn>
                  </p:par>
                </p:childTnLst>
              </p:cTn>
              <p:nextCondLst>
                <p:cond evt="onClick" delay="0">
                  <p:tgtEl>
                    <p:spTgt spid="13"/>
                  </p:tgtEl>
                </p:cond>
              </p:nextCondLst>
            </p:seq>
            <p:video>
              <p:cMediaNode mute="1">
                <p:cTn id="15" repeatCount="indefinite" fill="hold" display="0">
                  <p:stCondLst>
                    <p:cond delay="indefinite"/>
                  </p:stCondLst>
                </p:cTn>
                <p:tgtEl>
                  <p:spTgt spid="13"/>
                </p:tgtEl>
              </p:cMediaNode>
            </p:vide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eople working on ideas">
            <a:extLst>
              <a:ext uri="{FF2B5EF4-FFF2-40B4-BE49-F238E27FC236}">
                <a16:creationId xmlns:a16="http://schemas.microsoft.com/office/drawing/2014/main" id="{54ED4073-6D0B-144E-7B84-1570DE75ACC0}"/>
              </a:ext>
            </a:extLst>
          </p:cNvPr>
          <p:cNvPicPr>
            <a:picLocks noChangeAspect="1"/>
          </p:cNvPicPr>
          <p:nvPr/>
        </p:nvPicPr>
        <p:blipFill>
          <a:blip r:embed="rId3"/>
          <a:srcRect r="7391" b="-1"/>
          <a:stretch/>
        </p:blipFill>
        <p:spPr>
          <a:xfrm>
            <a:off x="222515" y="261396"/>
            <a:ext cx="3459148" cy="3637743"/>
          </a:xfrm>
          <a:prstGeom prst="rect">
            <a:avLst/>
          </a:prstGeom>
        </p:spPr>
      </p:pic>
      <p:cxnSp>
        <p:nvCxnSpPr>
          <p:cNvPr id="15" name="Straight Connector 14">
            <a:extLst>
              <a:ext uri="{FF2B5EF4-FFF2-40B4-BE49-F238E27FC236}">
                <a16:creationId xmlns:a16="http://schemas.microsoft.com/office/drawing/2014/main" id="{02C7985C-B0C3-CC50-E86A-B5EBA40E0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6359240"/>
            <a:ext cx="82296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9659B85-80B1-3A2D-D858-60945BE6493D}"/>
              </a:ext>
            </a:extLst>
          </p:cNvPr>
          <p:cNvSpPr txBox="1"/>
          <p:nvPr/>
        </p:nvSpPr>
        <p:spPr>
          <a:xfrm>
            <a:off x="3904178" y="359897"/>
            <a:ext cx="7381443" cy="5500581"/>
          </a:xfrm>
          <a:prstGeom prst="rect">
            <a:avLst/>
          </a:prstGeom>
        </p:spPr>
        <p:txBody>
          <a:bodyPr vert="horz" lIns="91440" tIns="45720" rIns="91440" bIns="45720" rtlCol="0" anchor="t">
            <a:normAutofit/>
          </a:bodyPr>
          <a:lstStyle/>
          <a:p>
            <a:pPr algn="ctr">
              <a:lnSpc>
                <a:spcPct val="110000"/>
              </a:lnSpc>
              <a:spcAft>
                <a:spcPts val="600"/>
              </a:spcAft>
              <a:buSzPct val="87000"/>
            </a:pPr>
            <a:r>
              <a:rPr lang="en-US" sz="3200" b="1" dirty="0">
                <a:solidFill>
                  <a:srgbClr val="FF0000"/>
                </a:solidFill>
              </a:rPr>
              <a:t>Goals That Drive My Research </a:t>
            </a:r>
          </a:p>
          <a:p>
            <a:pPr>
              <a:lnSpc>
                <a:spcPct val="110000"/>
              </a:lnSpc>
              <a:spcAft>
                <a:spcPts val="600"/>
              </a:spcAft>
              <a:buSzPct val="87000"/>
            </a:pPr>
            <a:endParaRPr lang="en-US" b="1" dirty="0">
              <a:solidFill>
                <a:srgbClr val="FF0000"/>
              </a:solidFill>
            </a:endParaRPr>
          </a:p>
          <a:p>
            <a:pPr marL="342900" indent="-342900">
              <a:lnSpc>
                <a:spcPct val="110000"/>
              </a:lnSpc>
              <a:spcAft>
                <a:spcPts val="600"/>
              </a:spcAft>
              <a:buSzPct val="87000"/>
              <a:buFont typeface="Arial" panose="020B0604020202020204" pitchFamily="34" charset="0"/>
              <a:buChar char="•"/>
            </a:pPr>
            <a:r>
              <a:rPr lang="en-US" sz="2400" b="1" dirty="0"/>
              <a:t>Interdisciplinary and/or multidisciplinary</a:t>
            </a:r>
          </a:p>
          <a:p>
            <a:pPr marL="342900" indent="-342900">
              <a:lnSpc>
                <a:spcPct val="110000"/>
              </a:lnSpc>
              <a:spcAft>
                <a:spcPts val="600"/>
              </a:spcAft>
              <a:buSzPct val="87000"/>
              <a:buFont typeface="Arial" panose="020B0604020202020204" pitchFamily="34" charset="0"/>
              <a:buChar char="•"/>
            </a:pPr>
            <a:r>
              <a:rPr lang="en-US" sz="2400" b="1" dirty="0"/>
              <a:t>Helping teachers and faculty adopt technologies easily</a:t>
            </a:r>
          </a:p>
          <a:p>
            <a:pPr marL="342900" indent="-342900">
              <a:lnSpc>
                <a:spcPct val="110000"/>
              </a:lnSpc>
              <a:spcAft>
                <a:spcPts val="600"/>
              </a:spcAft>
              <a:buSzPct val="87000"/>
              <a:buFont typeface="Arial" panose="020B0604020202020204" pitchFamily="34" charset="0"/>
              <a:buChar char="•"/>
            </a:pPr>
            <a:r>
              <a:rPr lang="en-US" sz="2400" b="1" dirty="0"/>
              <a:t>Collaborative across departments and peers</a:t>
            </a:r>
          </a:p>
          <a:p>
            <a:pPr marL="342900" indent="-342900">
              <a:lnSpc>
                <a:spcPct val="110000"/>
              </a:lnSpc>
              <a:spcAft>
                <a:spcPts val="600"/>
              </a:spcAft>
              <a:buSzPct val="87000"/>
              <a:buFont typeface="Arial" panose="020B0604020202020204" pitchFamily="34" charset="0"/>
              <a:buChar char="•"/>
            </a:pPr>
            <a:r>
              <a:rPr lang="en-US" sz="2400" b="1" dirty="0"/>
              <a:t>Inclusive of student participation wherever possible</a:t>
            </a:r>
          </a:p>
          <a:p>
            <a:pPr marL="342900" indent="-342900">
              <a:lnSpc>
                <a:spcPct val="110000"/>
              </a:lnSpc>
              <a:spcAft>
                <a:spcPts val="600"/>
              </a:spcAft>
              <a:buSzPct val="87000"/>
              <a:buFont typeface="Arial" panose="020B0604020202020204" pitchFamily="34" charset="0"/>
              <a:buChar char="•"/>
            </a:pPr>
            <a:r>
              <a:rPr lang="en-US" sz="2400" b="1" dirty="0"/>
              <a:t>Intersection of Technological, Pedagogical and Psychological impacts</a:t>
            </a:r>
          </a:p>
          <a:p>
            <a:pPr marL="342900" indent="-342900">
              <a:lnSpc>
                <a:spcPct val="110000"/>
              </a:lnSpc>
              <a:spcAft>
                <a:spcPts val="600"/>
              </a:spcAft>
              <a:buSzPct val="87000"/>
              <a:buFont typeface="Arial" panose="020B0604020202020204" pitchFamily="34" charset="0"/>
              <a:buChar char="•"/>
            </a:pPr>
            <a:r>
              <a:rPr lang="en-US" sz="2400" b="1" dirty="0"/>
              <a:t>Being prepared for the present and future: Transformational and Disruptive Technologies</a:t>
            </a:r>
          </a:p>
        </p:txBody>
      </p:sp>
    </p:spTree>
    <p:custDataLst>
      <p:tags r:id="rId1"/>
    </p:custDataLst>
    <p:extLst>
      <p:ext uri="{BB962C8B-B14F-4D97-AF65-F5344CB8AC3E}">
        <p14:creationId xmlns:p14="http://schemas.microsoft.com/office/powerpoint/2010/main" val="1806075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753FE100-D0AB-4AE2-824B-60CFA31EC6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6281"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67BD5C94-6177-131C-F270-71811F51B1F8}"/>
              </a:ext>
            </a:extLst>
          </p:cNvPr>
          <p:cNvPicPr>
            <a:picLocks noChangeAspect="1"/>
          </p:cNvPicPr>
          <p:nvPr/>
        </p:nvPicPr>
        <p:blipFill>
          <a:blip r:embed="rId4"/>
          <a:srcRect l="13403" r="46847"/>
          <a:stretch/>
        </p:blipFill>
        <p:spPr>
          <a:xfrm>
            <a:off x="7345680" y="10"/>
            <a:ext cx="4846320" cy="6857990"/>
          </a:xfrm>
          <a:prstGeom prst="rect">
            <a:avLst/>
          </a:prstGeom>
        </p:spPr>
      </p:pic>
      <p:sp>
        <p:nvSpPr>
          <p:cNvPr id="2" name="Title 1">
            <a:extLst>
              <a:ext uri="{FF2B5EF4-FFF2-40B4-BE49-F238E27FC236}">
                <a16:creationId xmlns:a16="http://schemas.microsoft.com/office/drawing/2014/main" id="{88756CE3-9C90-B8A5-9506-18695362096D}"/>
              </a:ext>
            </a:extLst>
          </p:cNvPr>
          <p:cNvSpPr>
            <a:spLocks noGrp="1"/>
          </p:cNvSpPr>
          <p:nvPr>
            <p:ph type="title"/>
          </p:nvPr>
        </p:nvSpPr>
        <p:spPr>
          <a:xfrm>
            <a:off x="207034" y="482361"/>
            <a:ext cx="10817524" cy="1097280"/>
          </a:xfrm>
        </p:spPr>
        <p:txBody>
          <a:bodyPr anchor="t">
            <a:normAutofit/>
          </a:bodyPr>
          <a:lstStyle/>
          <a:p>
            <a:pPr>
              <a:lnSpc>
                <a:spcPct val="90000"/>
              </a:lnSpc>
            </a:pPr>
            <a:r>
              <a:rPr lang="en-US" sz="3400" dirty="0"/>
              <a:t>What is Video Game AI (VG AI) vs Generative AI</a:t>
            </a:r>
          </a:p>
        </p:txBody>
      </p:sp>
      <p:sp>
        <p:nvSpPr>
          <p:cNvPr id="5" name="Content Placeholder 4">
            <a:extLst>
              <a:ext uri="{FF2B5EF4-FFF2-40B4-BE49-F238E27FC236}">
                <a16:creationId xmlns:a16="http://schemas.microsoft.com/office/drawing/2014/main" id="{CFBFEED7-C1A9-86DC-C56A-955320832848}"/>
              </a:ext>
            </a:extLst>
          </p:cNvPr>
          <p:cNvSpPr>
            <a:spLocks noGrp="1"/>
          </p:cNvSpPr>
          <p:nvPr>
            <p:ph idx="1"/>
          </p:nvPr>
        </p:nvSpPr>
        <p:spPr>
          <a:xfrm>
            <a:off x="0" y="1365155"/>
            <a:ext cx="7345680" cy="4955289"/>
          </a:xfrm>
        </p:spPr>
        <p:txBody>
          <a:bodyPr>
            <a:normAutofit/>
          </a:bodyPr>
          <a:lstStyle/>
          <a:p>
            <a:pPr marL="0" indent="0">
              <a:lnSpc>
                <a:spcPct val="110000"/>
              </a:lnSpc>
              <a:buNone/>
            </a:pPr>
            <a:r>
              <a:rPr lang="en-US" b="1" dirty="0">
                <a:solidFill>
                  <a:srgbClr val="FF0000"/>
                </a:solidFill>
              </a:rPr>
              <a:t>Video game AI</a:t>
            </a:r>
            <a:r>
              <a:rPr lang="en-US" b="1" dirty="0"/>
              <a:t>: </a:t>
            </a:r>
            <a:r>
              <a:rPr lang="en-US" dirty="0"/>
              <a:t>(Artificial Intelligence) refers to the algorithms and systems used to create intelligent behavior in non-player characters (NPCs), enemies, and other in-game elements. </a:t>
            </a:r>
          </a:p>
          <a:p>
            <a:pPr marL="0" indent="0">
              <a:lnSpc>
                <a:spcPct val="110000"/>
              </a:lnSpc>
              <a:buNone/>
            </a:pPr>
            <a:r>
              <a:rPr lang="en-US" dirty="0"/>
              <a:t>Unlike generative AI, which aims for human-like reasoning and learning, video game AI is usually designed to create engaging, responsive, and sometimes unpredictable gameplay experiences.</a:t>
            </a:r>
          </a:p>
          <a:p>
            <a:pPr marL="0" indent="0">
              <a:lnSpc>
                <a:spcPct val="110000"/>
              </a:lnSpc>
              <a:buNone/>
            </a:pPr>
            <a:r>
              <a:rPr lang="en-US" b="1" dirty="0">
                <a:solidFill>
                  <a:srgbClr val="FF0000"/>
                </a:solidFill>
              </a:rPr>
              <a:t>Generative AI</a:t>
            </a:r>
            <a:r>
              <a:rPr lang="en-US" dirty="0"/>
              <a:t>: Primarily focuses on creating new content (such as text, images, music, etc.) based on input data. It generates novel outputs rather than following predefined rules or patterns.</a:t>
            </a:r>
          </a:p>
        </p:txBody>
      </p:sp>
    </p:spTree>
    <p:custDataLst>
      <p:tags r:id="rId1"/>
    </p:custDataLst>
    <p:extLst>
      <p:ext uri="{BB962C8B-B14F-4D97-AF65-F5344CB8AC3E}">
        <p14:creationId xmlns:p14="http://schemas.microsoft.com/office/powerpoint/2010/main" val="2442202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E94029C-22A7-D659-83C0-916A9B0F2A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E93063-77B3-396B-E08F-CE38F417D491}"/>
              </a:ext>
            </a:extLst>
          </p:cNvPr>
          <p:cNvSpPr>
            <a:spLocks noGrp="1"/>
          </p:cNvSpPr>
          <p:nvPr>
            <p:ph type="title"/>
          </p:nvPr>
        </p:nvSpPr>
        <p:spPr>
          <a:xfrm>
            <a:off x="640079" y="245022"/>
            <a:ext cx="10890929" cy="939753"/>
          </a:xfrm>
        </p:spPr>
        <p:txBody>
          <a:bodyPr>
            <a:normAutofit/>
          </a:bodyPr>
          <a:lstStyle/>
          <a:p>
            <a:pPr algn="ctr">
              <a:lnSpc>
                <a:spcPct val="90000"/>
              </a:lnSpc>
            </a:pPr>
            <a:r>
              <a:rPr lang="en-US" sz="3100" dirty="0"/>
              <a:t>What is Video Game AI (VG AI) vs Generative AI</a:t>
            </a:r>
          </a:p>
        </p:txBody>
      </p:sp>
      <p:sp>
        <p:nvSpPr>
          <p:cNvPr id="3" name="Text Placeholder 2">
            <a:extLst>
              <a:ext uri="{FF2B5EF4-FFF2-40B4-BE49-F238E27FC236}">
                <a16:creationId xmlns:a16="http://schemas.microsoft.com/office/drawing/2014/main" id="{ACD5DEDF-EE2C-AC3A-79AA-8F9B877645FD}"/>
              </a:ext>
            </a:extLst>
          </p:cNvPr>
          <p:cNvSpPr>
            <a:spLocks noGrp="1"/>
          </p:cNvSpPr>
          <p:nvPr>
            <p:ph type="body" idx="1"/>
          </p:nvPr>
        </p:nvSpPr>
        <p:spPr>
          <a:xfrm>
            <a:off x="640077" y="925545"/>
            <a:ext cx="5212080" cy="470058"/>
          </a:xfrm>
        </p:spPr>
        <p:txBody>
          <a:bodyPr>
            <a:normAutofit/>
          </a:bodyPr>
          <a:lstStyle/>
          <a:p>
            <a:pPr algn="ctr"/>
            <a:r>
              <a:rPr lang="en-US" sz="2000" dirty="0"/>
              <a:t>VG AI</a:t>
            </a:r>
          </a:p>
        </p:txBody>
      </p:sp>
      <p:sp>
        <p:nvSpPr>
          <p:cNvPr id="5" name="Content Placeholder 4">
            <a:extLst>
              <a:ext uri="{FF2B5EF4-FFF2-40B4-BE49-F238E27FC236}">
                <a16:creationId xmlns:a16="http://schemas.microsoft.com/office/drawing/2014/main" id="{56272BE2-B77F-F967-6463-CE9A508FEE69}"/>
              </a:ext>
            </a:extLst>
          </p:cNvPr>
          <p:cNvSpPr>
            <a:spLocks noGrp="1"/>
          </p:cNvSpPr>
          <p:nvPr>
            <p:ph sz="half" idx="2"/>
          </p:nvPr>
        </p:nvSpPr>
        <p:spPr>
          <a:xfrm>
            <a:off x="660992" y="1657469"/>
            <a:ext cx="5212080" cy="4726077"/>
          </a:xfrm>
        </p:spPr>
        <p:txBody>
          <a:bodyPr>
            <a:normAutofit/>
          </a:bodyPr>
          <a:lstStyle/>
          <a:p>
            <a:pPr marL="0" indent="0">
              <a:buNone/>
            </a:pPr>
            <a:r>
              <a:rPr lang="en-US" b="1" dirty="0">
                <a:solidFill>
                  <a:srgbClr val="FF0000"/>
                </a:solidFill>
              </a:rPr>
              <a:t>(Purpose) </a:t>
            </a:r>
            <a:r>
              <a:rPr lang="en-US" dirty="0"/>
              <a:t>Designed to enhance interactivity and simulate NPC behavior in games.</a:t>
            </a:r>
          </a:p>
          <a:p>
            <a:pPr marL="0" indent="0">
              <a:buNone/>
            </a:pPr>
            <a:r>
              <a:rPr lang="en-US" b="1" dirty="0">
                <a:solidFill>
                  <a:srgbClr val="FF0000"/>
                </a:solidFill>
              </a:rPr>
              <a:t>(Interaction) </a:t>
            </a:r>
            <a:r>
              <a:rPr lang="en-US" dirty="0"/>
              <a:t>Reacts to player actions in real-time, aiming for realistic gameplay experiences.</a:t>
            </a:r>
          </a:p>
          <a:p>
            <a:pPr marL="0" indent="0">
              <a:buNone/>
            </a:pPr>
            <a:r>
              <a:rPr lang="en-US" b="1" dirty="0">
                <a:solidFill>
                  <a:srgbClr val="FF0000"/>
                </a:solidFill>
              </a:rPr>
              <a:t>(Techniques) </a:t>
            </a:r>
            <a:r>
              <a:rPr lang="en-US" dirty="0"/>
              <a:t>Uses techniques like finite state machines, pathfinding algorithms (A*), behavior trees.</a:t>
            </a:r>
          </a:p>
        </p:txBody>
      </p:sp>
      <p:sp>
        <p:nvSpPr>
          <p:cNvPr id="4" name="Text Placeholder 3">
            <a:extLst>
              <a:ext uri="{FF2B5EF4-FFF2-40B4-BE49-F238E27FC236}">
                <a16:creationId xmlns:a16="http://schemas.microsoft.com/office/drawing/2014/main" id="{6A1D342D-9452-3A23-F80A-029116683042}"/>
              </a:ext>
            </a:extLst>
          </p:cNvPr>
          <p:cNvSpPr>
            <a:spLocks noGrp="1"/>
          </p:cNvSpPr>
          <p:nvPr>
            <p:ph type="body" sz="quarter" idx="3"/>
          </p:nvPr>
        </p:nvSpPr>
        <p:spPr>
          <a:xfrm>
            <a:off x="6318928" y="967914"/>
            <a:ext cx="5212080" cy="347687"/>
          </a:xfrm>
        </p:spPr>
        <p:txBody>
          <a:bodyPr>
            <a:noAutofit/>
          </a:bodyPr>
          <a:lstStyle/>
          <a:p>
            <a:pPr algn="ctr"/>
            <a:r>
              <a:rPr lang="en-US" sz="2000" dirty="0"/>
              <a:t>Generative AI </a:t>
            </a:r>
          </a:p>
        </p:txBody>
      </p:sp>
      <p:sp>
        <p:nvSpPr>
          <p:cNvPr id="6" name="Content Placeholder 5">
            <a:extLst>
              <a:ext uri="{FF2B5EF4-FFF2-40B4-BE49-F238E27FC236}">
                <a16:creationId xmlns:a16="http://schemas.microsoft.com/office/drawing/2014/main" id="{F8181FC0-EEFB-C6E5-ADCD-079B1F60082B}"/>
              </a:ext>
            </a:extLst>
          </p:cNvPr>
          <p:cNvSpPr>
            <a:spLocks noGrp="1"/>
          </p:cNvSpPr>
          <p:nvPr>
            <p:ph sz="quarter" idx="4"/>
          </p:nvPr>
        </p:nvSpPr>
        <p:spPr>
          <a:xfrm>
            <a:off x="6318928" y="1446427"/>
            <a:ext cx="5212080" cy="4352794"/>
          </a:xfrm>
        </p:spPr>
        <p:txBody>
          <a:bodyPr>
            <a:normAutofit/>
          </a:bodyPr>
          <a:lstStyle/>
          <a:p>
            <a:pPr marL="0" indent="0">
              <a:buNone/>
            </a:pPr>
            <a:r>
              <a:rPr lang="en-US" b="1" dirty="0">
                <a:solidFill>
                  <a:srgbClr val="FF0000"/>
                </a:solidFill>
              </a:rPr>
              <a:t>(Purpose)</a:t>
            </a:r>
            <a:r>
              <a:rPr lang="en-US" dirty="0"/>
              <a:t>Created to generate novel content (e.g., text, images, music) based on input data.</a:t>
            </a:r>
          </a:p>
          <a:p>
            <a:pPr marL="0" indent="0">
              <a:buNone/>
            </a:pPr>
            <a:r>
              <a:rPr lang="en-US" b="1" dirty="0">
                <a:solidFill>
                  <a:srgbClr val="FF0000"/>
                </a:solidFill>
              </a:rPr>
              <a:t>(Creation) </a:t>
            </a:r>
            <a:r>
              <a:rPr lang="en-US" dirty="0"/>
              <a:t>Generates new content with minimal interactive response, based on learned data.</a:t>
            </a:r>
          </a:p>
          <a:p>
            <a:pPr marL="0" indent="0">
              <a:buNone/>
            </a:pPr>
            <a:r>
              <a:rPr lang="en-US" b="1" dirty="0">
                <a:solidFill>
                  <a:srgbClr val="FF0000"/>
                </a:solidFill>
              </a:rPr>
              <a:t>(Techniques) </a:t>
            </a:r>
            <a:r>
              <a:rPr lang="en-US" dirty="0"/>
              <a:t>Relies on deep learning models such as transformers, Generative Adversarial Network or Variational Autoencoder or VAEs.</a:t>
            </a:r>
          </a:p>
        </p:txBody>
      </p:sp>
    </p:spTree>
    <p:custDataLst>
      <p:tags r:id="rId1"/>
    </p:custDataLst>
    <p:extLst>
      <p:ext uri="{BB962C8B-B14F-4D97-AF65-F5344CB8AC3E}">
        <p14:creationId xmlns:p14="http://schemas.microsoft.com/office/powerpoint/2010/main" val="112605148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B2CEC4-C23D-1001-8AF9-F8198F11A14C}"/>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1959F1A-DEC2-692D-1B88-CFC05FC012CD}"/>
              </a:ext>
            </a:extLst>
          </p:cNvPr>
          <p:cNvSpPr>
            <a:spLocks noGrp="1"/>
          </p:cNvSpPr>
          <p:nvPr>
            <p:ph type="title"/>
          </p:nvPr>
        </p:nvSpPr>
        <p:spPr>
          <a:xfrm>
            <a:off x="672252" y="284566"/>
            <a:ext cx="11128684" cy="607039"/>
          </a:xfrm>
        </p:spPr>
        <p:txBody>
          <a:bodyPr anchor="t">
            <a:normAutofit fontScale="90000"/>
          </a:bodyPr>
          <a:lstStyle/>
          <a:p>
            <a:r>
              <a:rPr lang="en-US" sz="3600" dirty="0"/>
              <a:t>How Similar is Video Game AI (VG AI) to Generative AI</a:t>
            </a:r>
          </a:p>
        </p:txBody>
      </p:sp>
      <p:cxnSp>
        <p:nvCxnSpPr>
          <p:cNvPr id="16" name="Straight Connector 15">
            <a:extLst>
              <a:ext uri="{FF2B5EF4-FFF2-40B4-BE49-F238E27FC236}">
                <a16:creationId xmlns:a16="http://schemas.microsoft.com/office/drawing/2014/main" id="{05ADA91C-AD52-A530-A898-AD6E698745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2253" y="6272784"/>
            <a:ext cx="10847495"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17" name="Content Placeholder 4">
            <a:extLst>
              <a:ext uri="{FF2B5EF4-FFF2-40B4-BE49-F238E27FC236}">
                <a16:creationId xmlns:a16="http://schemas.microsoft.com/office/drawing/2014/main" id="{50FF9C6D-5971-435F-FFBB-E620C96773D4}"/>
              </a:ext>
            </a:extLst>
          </p:cNvPr>
          <p:cNvGraphicFramePr>
            <a:graphicFrameLocks noGrp="1"/>
          </p:cNvGraphicFramePr>
          <p:nvPr>
            <p:ph idx="1"/>
            <p:extLst>
              <p:ext uri="{D42A27DB-BD31-4B8C-83A1-F6EECF244321}">
                <p14:modId xmlns:p14="http://schemas.microsoft.com/office/powerpoint/2010/main" val="899549465"/>
              </p:ext>
            </p:extLst>
          </p:nvPr>
        </p:nvGraphicFramePr>
        <p:xfrm>
          <a:off x="672253" y="1176171"/>
          <a:ext cx="10847496" cy="48266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94406304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EDDF12-A573-4698-22FA-6553DA819E1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Chemical Compounds">
            <a:extLst>
              <a:ext uri="{FF2B5EF4-FFF2-40B4-BE49-F238E27FC236}">
                <a16:creationId xmlns:a16="http://schemas.microsoft.com/office/drawing/2014/main" id="{36C34BF0-635B-D8C3-1CF9-4525E436F8DE}"/>
              </a:ext>
            </a:extLst>
          </p:cNvPr>
          <p:cNvPicPr>
            <a:picLocks noChangeAspect="1"/>
          </p:cNvPicPr>
          <p:nvPr>
            <a:videoFile r:link="rId3"/>
            <p:extLst>
              <p:ext uri="{DAA4B4D4-6D71-4841-9C94-3DE7FCFB9230}">
                <p14:media xmlns:p14="http://schemas.microsoft.com/office/powerpoint/2010/main" r:embed="rId2"/>
              </p:ext>
            </p:extLst>
          </p:nvPr>
        </p:nvPicPr>
        <p:blipFill>
          <a:blip r:embed="rId5"/>
          <a:srcRect t="284" r="-1" b="-1"/>
          <a:stretch/>
        </p:blipFill>
        <p:spPr>
          <a:xfrm>
            <a:off x="20" y="10"/>
            <a:ext cx="12191979" cy="6857989"/>
          </a:xfrm>
          <a:prstGeom prst="rect">
            <a:avLst/>
          </a:prstGeom>
        </p:spPr>
      </p:pic>
      <p:sp>
        <p:nvSpPr>
          <p:cNvPr id="10" name="Rectangle 9">
            <a:extLst>
              <a:ext uri="{FF2B5EF4-FFF2-40B4-BE49-F238E27FC236}">
                <a16:creationId xmlns:a16="http://schemas.microsoft.com/office/drawing/2014/main" id="{9E9D00D9-C4F5-471E-BE2C-126CB112A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 y="0"/>
            <a:ext cx="8543515" cy="6858000"/>
          </a:xfrm>
          <a:prstGeom prst="rect">
            <a:avLst/>
          </a:prstGeom>
          <a:gradFill flip="none" rotWithShape="1">
            <a:gsLst>
              <a:gs pos="0">
                <a:srgbClr val="000000">
                  <a:alpha val="0"/>
                </a:srgbClr>
              </a:gs>
              <a:gs pos="58000">
                <a:srgbClr val="000000">
                  <a:alpha val="55000"/>
                </a:srgbClr>
              </a:gs>
              <a:gs pos="93000">
                <a:srgbClr val="000000">
                  <a:alpha val="6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392DE4-E7C6-31C8-CD8E-BCC4ABFE5D91}"/>
              </a:ext>
            </a:extLst>
          </p:cNvPr>
          <p:cNvSpPr>
            <a:spLocks noGrp="1"/>
          </p:cNvSpPr>
          <p:nvPr>
            <p:ph type="ctrTitle"/>
          </p:nvPr>
        </p:nvSpPr>
        <p:spPr>
          <a:xfrm>
            <a:off x="448574" y="914401"/>
            <a:ext cx="11576649" cy="2294626"/>
          </a:xfrm>
        </p:spPr>
        <p:txBody>
          <a:bodyPr anchor="t">
            <a:normAutofit/>
          </a:bodyPr>
          <a:lstStyle/>
          <a:p>
            <a:r>
              <a:rPr lang="en-US" dirty="0">
                <a:solidFill>
                  <a:srgbClr val="FFFFFF"/>
                </a:solidFill>
              </a:rPr>
              <a:t>Unique contributions of my AI and XR research</a:t>
            </a:r>
          </a:p>
        </p:txBody>
      </p:sp>
      <p:cxnSp>
        <p:nvCxnSpPr>
          <p:cNvPr id="12" name="Straight Connector 11">
            <a:extLst>
              <a:ext uri="{FF2B5EF4-FFF2-40B4-BE49-F238E27FC236}">
                <a16:creationId xmlns:a16="http://schemas.microsoft.com/office/drawing/2014/main" id="{97CC2FE6-3AD0-4131-B4BC-1F4D65E25E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209"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420124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lose up of a machine&#10;&#10;AI-generated content may be incorrect.">
            <a:extLst>
              <a:ext uri="{FF2B5EF4-FFF2-40B4-BE49-F238E27FC236}">
                <a16:creationId xmlns:a16="http://schemas.microsoft.com/office/drawing/2014/main" id="{939E1AAE-43BE-085E-9F08-6EC53673D595}"/>
              </a:ext>
            </a:extLst>
          </p:cNvPr>
          <p:cNvPicPr>
            <a:picLocks noChangeAspect="1"/>
          </p:cNvPicPr>
          <p:nvPr/>
        </p:nvPicPr>
        <p:blipFill>
          <a:blip r:embed="rId3"/>
          <a:srcRect l="35728" r="24427"/>
          <a:stretch/>
        </p:blipFill>
        <p:spPr>
          <a:xfrm>
            <a:off x="242692" y="170848"/>
            <a:ext cx="3255630" cy="5556184"/>
          </a:xfrm>
          <a:prstGeom prst="rect">
            <a:avLst/>
          </a:prstGeom>
        </p:spPr>
      </p:pic>
      <p:cxnSp>
        <p:nvCxnSpPr>
          <p:cNvPr id="15" name="Straight Connector 14">
            <a:extLst>
              <a:ext uri="{FF2B5EF4-FFF2-40B4-BE49-F238E27FC236}">
                <a16:creationId xmlns:a16="http://schemas.microsoft.com/office/drawing/2014/main" id="{691422F5-4221-4812-AFD9-5479C6D60A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80905" y="1031005"/>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751202-92D6-1648-E468-D1C2BFC15694}"/>
              </a:ext>
            </a:extLst>
          </p:cNvPr>
          <p:cNvSpPr>
            <a:spLocks noGrp="1"/>
          </p:cNvSpPr>
          <p:nvPr>
            <p:ph type="title"/>
          </p:nvPr>
        </p:nvSpPr>
        <p:spPr>
          <a:xfrm>
            <a:off x="3645568" y="246360"/>
            <a:ext cx="8546432" cy="1097280"/>
          </a:xfrm>
        </p:spPr>
        <p:txBody>
          <a:bodyPr>
            <a:normAutofit/>
          </a:bodyPr>
          <a:lstStyle/>
          <a:p>
            <a:pPr>
              <a:lnSpc>
                <a:spcPct val="90000"/>
              </a:lnSpc>
            </a:pPr>
            <a:r>
              <a:rPr lang="en-US" sz="3100" dirty="0"/>
              <a:t>The Theories of Bio Virtualization and Phantom Stimulus</a:t>
            </a:r>
          </a:p>
        </p:txBody>
      </p:sp>
      <p:sp>
        <p:nvSpPr>
          <p:cNvPr id="16" name="Content Placeholder 2">
            <a:extLst>
              <a:ext uri="{FF2B5EF4-FFF2-40B4-BE49-F238E27FC236}">
                <a16:creationId xmlns:a16="http://schemas.microsoft.com/office/drawing/2014/main" id="{E8DFB09C-787A-180A-FF3E-CB4F194B9733}"/>
              </a:ext>
            </a:extLst>
          </p:cNvPr>
          <p:cNvSpPr>
            <a:spLocks noGrp="1"/>
          </p:cNvSpPr>
          <p:nvPr>
            <p:ph idx="1"/>
          </p:nvPr>
        </p:nvSpPr>
        <p:spPr>
          <a:xfrm>
            <a:off x="3741014" y="1343639"/>
            <a:ext cx="8208295" cy="4815619"/>
          </a:xfrm>
        </p:spPr>
        <p:txBody>
          <a:bodyPr>
            <a:normAutofit/>
          </a:bodyPr>
          <a:lstStyle/>
          <a:p>
            <a:pPr>
              <a:lnSpc>
                <a:spcPct val="110000"/>
              </a:lnSpc>
            </a:pPr>
            <a:r>
              <a:rPr lang="en-US" b="1" dirty="0"/>
              <a:t>Bio-Virtualization</a:t>
            </a:r>
            <a:r>
              <a:rPr lang="en-US" dirty="0"/>
              <a:t> is a theory that explores how digital interactions—especially interfacing with video games AI—can </a:t>
            </a:r>
            <a:r>
              <a:rPr lang="en-US" b="1" dirty="0"/>
              <a:t>extend cognitive processing beyond direct engagement</a:t>
            </a:r>
            <a:r>
              <a:rPr lang="en-US" dirty="0"/>
              <a:t>, leading to </a:t>
            </a:r>
            <a:r>
              <a:rPr lang="en-US" b="1" dirty="0"/>
              <a:t>delayed memory recall, sensory experiences, and synaptic adaptation</a:t>
            </a:r>
            <a:r>
              <a:rPr lang="en-US" dirty="0"/>
              <a:t> without the need for external hardware. </a:t>
            </a:r>
          </a:p>
          <a:p>
            <a:pPr>
              <a:lnSpc>
                <a:spcPct val="110000"/>
              </a:lnSpc>
            </a:pPr>
            <a:r>
              <a:rPr lang="en-US" dirty="0"/>
              <a:t>This phenomenon suggests that human cognition can interface with non-human digital stimuli in ways that influence memory, perception, and even dream states, shaping how information is processed across time and space.</a:t>
            </a:r>
          </a:p>
          <a:p>
            <a:pPr>
              <a:lnSpc>
                <a:spcPct val="110000"/>
              </a:lnSpc>
            </a:pPr>
            <a:r>
              <a:rPr lang="en-US" dirty="0"/>
              <a:t>“</a:t>
            </a:r>
            <a:r>
              <a:rPr lang="en-US" b="0" i="0" u="none" strike="noStrike" baseline="0" dirty="0"/>
              <a:t>Definition: … “hyper cognition and memory reproduction through synaptic interfacing between a human receptor and a non-human stimulus such as video games.” (Bawa, 2023).</a:t>
            </a:r>
            <a:endParaRPr lang="en-US" dirty="0"/>
          </a:p>
        </p:txBody>
      </p:sp>
    </p:spTree>
    <p:custDataLst>
      <p:tags r:id="rId1"/>
    </p:custDataLst>
    <p:extLst>
      <p:ext uri="{BB962C8B-B14F-4D97-AF65-F5344CB8AC3E}">
        <p14:creationId xmlns:p14="http://schemas.microsoft.com/office/powerpoint/2010/main" val="11669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additive="base">
                                        <p:cTn id="13"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 calcmode="lin" valueType="num">
                                      <p:cBhvr additive="base">
                                        <p:cTn id="19"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6332E5-50B7-F9A4-1645-643C9B1C3CAD}"/>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with text on it&#10;&#10;AI-generated content may be incorrect.">
            <a:extLst>
              <a:ext uri="{FF2B5EF4-FFF2-40B4-BE49-F238E27FC236}">
                <a16:creationId xmlns:a16="http://schemas.microsoft.com/office/drawing/2014/main" id="{2A57239A-F375-5F6A-9616-43171655B7C0}"/>
              </a:ext>
            </a:extLst>
          </p:cNvPr>
          <p:cNvPicPr>
            <a:picLocks noChangeAspect="1"/>
          </p:cNvPicPr>
          <p:nvPr/>
        </p:nvPicPr>
        <p:blipFill>
          <a:blip r:embed="rId3">
            <a:extLst>
              <a:ext uri="{28A0092B-C50C-407E-A947-70E740481C1C}">
                <a14:useLocalDpi xmlns:a14="http://schemas.microsoft.com/office/drawing/2010/main" val="0"/>
              </a:ext>
            </a:extLst>
          </a:blip>
          <a:srcRect l="6300" r="11203" b="1"/>
          <a:stretch/>
        </p:blipFill>
        <p:spPr>
          <a:xfrm>
            <a:off x="204557" y="469233"/>
            <a:ext cx="3344759" cy="4054367"/>
          </a:xfrm>
          <a:prstGeom prst="rect">
            <a:avLst/>
          </a:prstGeom>
        </p:spPr>
      </p:pic>
      <p:cxnSp>
        <p:nvCxnSpPr>
          <p:cNvPr id="18" name="Straight Connector 17">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54E68D0-DBF7-6E1F-F252-FE959791624E}"/>
              </a:ext>
            </a:extLst>
          </p:cNvPr>
          <p:cNvSpPr>
            <a:spLocks noGrp="1"/>
          </p:cNvSpPr>
          <p:nvPr>
            <p:ph idx="1"/>
          </p:nvPr>
        </p:nvSpPr>
        <p:spPr>
          <a:xfrm>
            <a:off x="3753873" y="144380"/>
            <a:ext cx="8233570" cy="6308173"/>
          </a:xfrm>
        </p:spPr>
        <p:txBody>
          <a:bodyPr>
            <a:normAutofit/>
          </a:bodyPr>
          <a:lstStyle/>
          <a:p>
            <a:pPr marL="0" indent="0">
              <a:lnSpc>
                <a:spcPct val="110000"/>
              </a:lnSpc>
              <a:buNone/>
            </a:pPr>
            <a:endParaRPr lang="en-US" sz="1100" b="0" i="0" u="none" strike="noStrike" baseline="0" dirty="0">
              <a:latin typeface="Arial" panose="020B0604020202020204" pitchFamily="34" charset="0"/>
            </a:endParaRPr>
          </a:p>
          <a:p>
            <a:pPr marL="0" indent="0">
              <a:lnSpc>
                <a:spcPct val="110000"/>
              </a:lnSpc>
              <a:buNone/>
            </a:pPr>
            <a:r>
              <a:rPr lang="en-US" sz="1800" i="0" u="none" strike="noStrike" baseline="0" dirty="0">
                <a:solidFill>
                  <a:srgbClr val="FF0000"/>
                </a:solidFill>
              </a:rPr>
              <a:t>The phantom stimulus is a term I am using to identify post video game sensations</a:t>
            </a:r>
            <a:r>
              <a:rPr lang="en-US" sz="1800" b="0" i="0" u="none" strike="noStrike" baseline="0" dirty="0"/>
              <a:t>. </a:t>
            </a:r>
            <a:r>
              <a:rPr lang="en-US" sz="1800" b="1" dirty="0"/>
              <a:t>Phantom Stimulus</a:t>
            </a:r>
            <a:r>
              <a:rPr lang="en-US" sz="1800" dirty="0"/>
              <a:t> refers to the phenomenon in which individuals experience lingering sensory, cognitive, or emotional effects from a virtual or digital environment after disengaging from it. This can include perceiving sensations, visual elements, or emotions from a video game or simulation </a:t>
            </a:r>
            <a:r>
              <a:rPr lang="en-US" sz="1800" b="1" dirty="0"/>
              <a:t>in real-world settings</a:t>
            </a:r>
            <a:r>
              <a:rPr lang="en-US" sz="1800" dirty="0"/>
              <a:t>, even when no direct stimulus is present.</a:t>
            </a:r>
          </a:p>
          <a:p>
            <a:pPr marL="0" indent="0">
              <a:lnSpc>
                <a:spcPct val="110000"/>
              </a:lnSpc>
              <a:buNone/>
            </a:pPr>
            <a:endParaRPr lang="en-US" sz="1800" dirty="0"/>
          </a:p>
          <a:p>
            <a:pPr marL="0" indent="0">
              <a:lnSpc>
                <a:spcPct val="110000"/>
              </a:lnSpc>
              <a:buNone/>
            </a:pPr>
            <a:r>
              <a:rPr lang="en-US" sz="1800" dirty="0"/>
              <a:t>Prolonged interaction with a digital or gaming environment can induce </a:t>
            </a:r>
            <a:r>
              <a:rPr lang="en-US" sz="1800" b="1" dirty="0"/>
              <a:t>post-play sensory and cognitive effects</a:t>
            </a:r>
            <a:r>
              <a:rPr lang="en-US" sz="1800" dirty="0"/>
              <a:t>. These effects may manifest as visual, auditory, tactile or Feeling physical sensations related to in-game actions, and </a:t>
            </a:r>
            <a:r>
              <a:rPr lang="en-US" sz="1800" b="1" dirty="0"/>
              <a:t>Cognitive/Emotional</a:t>
            </a:r>
            <a:r>
              <a:rPr lang="en-US" sz="1800" dirty="0"/>
              <a:t> – Experiencing thought patterns or emotions tied to gameplay outside the game environment.</a:t>
            </a:r>
          </a:p>
          <a:p>
            <a:pPr marL="0" indent="0">
              <a:lnSpc>
                <a:spcPct val="110000"/>
              </a:lnSpc>
              <a:buNone/>
            </a:pPr>
            <a:endParaRPr lang="en-US" sz="1800" dirty="0"/>
          </a:p>
          <a:p>
            <a:pPr marL="0" indent="0">
              <a:lnSpc>
                <a:spcPct val="110000"/>
              </a:lnSpc>
              <a:buNone/>
            </a:pPr>
            <a:r>
              <a:rPr lang="en-US" sz="1800" dirty="0"/>
              <a:t>This phenomenon suggests that </a:t>
            </a:r>
            <a:r>
              <a:rPr lang="en-US" sz="1800" b="1" dirty="0"/>
              <a:t>video games and AI-driven experiences can shape perception and memory beyond active engagement</a:t>
            </a:r>
            <a:r>
              <a:rPr lang="en-US" sz="1800" dirty="0"/>
              <a:t>, offering new insights into </a:t>
            </a:r>
            <a:r>
              <a:rPr lang="en-US" sz="1800" b="1" dirty="0"/>
              <a:t>learning, memory formation, and digital immersion</a:t>
            </a:r>
            <a:r>
              <a:rPr lang="en-US" sz="1800" dirty="0"/>
              <a:t>.</a:t>
            </a:r>
          </a:p>
        </p:txBody>
      </p:sp>
    </p:spTree>
    <p:custDataLst>
      <p:tags r:id="rId1"/>
    </p:custDataLst>
    <p:extLst>
      <p:ext uri="{BB962C8B-B14F-4D97-AF65-F5344CB8AC3E}">
        <p14:creationId xmlns:p14="http://schemas.microsoft.com/office/powerpoint/2010/main" val="364745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051B2-06E2-22A5-E364-32848A693BA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6276C1-EBCF-0B5E-A013-D6830057510B}"/>
              </a:ext>
            </a:extLst>
          </p:cNvPr>
          <p:cNvSpPr>
            <a:spLocks noGrp="1"/>
          </p:cNvSpPr>
          <p:nvPr>
            <p:ph idx="1"/>
          </p:nvPr>
        </p:nvSpPr>
        <p:spPr>
          <a:xfrm>
            <a:off x="650536" y="678871"/>
            <a:ext cx="10890928" cy="6276111"/>
          </a:xfrm>
        </p:spPr>
        <p:txBody>
          <a:bodyPr>
            <a:normAutofit/>
          </a:bodyPr>
          <a:lstStyle/>
          <a:p>
            <a:pPr marL="0" indent="0" algn="ctr">
              <a:buNone/>
            </a:pPr>
            <a:r>
              <a:rPr lang="en-US" b="1" dirty="0"/>
              <a:t>Barriers This Research Breaks</a:t>
            </a:r>
          </a:p>
          <a:p>
            <a:r>
              <a:rPr lang="en-US" dirty="0"/>
              <a:t>✅ </a:t>
            </a:r>
            <a:r>
              <a:rPr lang="en-US" b="1" dirty="0"/>
              <a:t>Bridging Neuroscience and Gaming</a:t>
            </a:r>
            <a:r>
              <a:rPr lang="en-US" dirty="0"/>
              <a:t> – Traditional gaming studies focus on behavior; </a:t>
            </a:r>
            <a:r>
              <a:rPr lang="en-US" dirty="0" err="1"/>
              <a:t>fNIR</a:t>
            </a:r>
            <a:r>
              <a:rPr lang="en-US" dirty="0"/>
              <a:t> provides </a:t>
            </a:r>
            <a:r>
              <a:rPr lang="en-US" b="1" dirty="0"/>
              <a:t>direct biological evidence</a:t>
            </a:r>
            <a:r>
              <a:rPr lang="en-US" dirty="0"/>
              <a:t> of how games shape cognition.</a:t>
            </a:r>
          </a:p>
          <a:p>
            <a:pPr marL="0" indent="0">
              <a:buNone/>
            </a:pPr>
            <a:br>
              <a:rPr lang="en-US" dirty="0"/>
            </a:br>
            <a:r>
              <a:rPr lang="en-US" dirty="0"/>
              <a:t>✅ </a:t>
            </a:r>
            <a:r>
              <a:rPr lang="en-US" b="1" dirty="0"/>
              <a:t>Personalized AI Training Models</a:t>
            </a:r>
            <a:r>
              <a:rPr lang="en-US" dirty="0"/>
              <a:t> – Insights from </a:t>
            </a:r>
            <a:r>
              <a:rPr lang="en-US" dirty="0" err="1"/>
              <a:t>fNIR</a:t>
            </a:r>
            <a:r>
              <a:rPr lang="en-US" dirty="0"/>
              <a:t> can </a:t>
            </a:r>
            <a:r>
              <a:rPr lang="en-US" b="1" dirty="0"/>
              <a:t>optimize AI-driven learning experiences</a:t>
            </a:r>
            <a:r>
              <a:rPr lang="en-US" dirty="0"/>
              <a:t>, tailoring content to </a:t>
            </a:r>
            <a:r>
              <a:rPr lang="en-US" b="1" dirty="0"/>
              <a:t>individual emotional and cognitive responses</a:t>
            </a:r>
            <a:r>
              <a:rPr lang="en-US" dirty="0"/>
              <a:t>.</a:t>
            </a:r>
          </a:p>
          <a:p>
            <a:pPr marL="0" indent="0">
              <a:buNone/>
            </a:pPr>
            <a:br>
              <a:rPr lang="en-US" dirty="0"/>
            </a:br>
            <a:r>
              <a:rPr lang="en-US" dirty="0"/>
              <a:t>✅ </a:t>
            </a:r>
            <a:r>
              <a:rPr lang="en-US" b="1" dirty="0"/>
              <a:t>Overcoming Skepticism on the use of Generative AIs and Game-Based Learning</a:t>
            </a:r>
            <a:r>
              <a:rPr lang="en-US" dirty="0"/>
              <a:t> – Empirical data can </a:t>
            </a:r>
            <a:r>
              <a:rPr lang="en-US" b="1" dirty="0"/>
              <a:t>validate video games and GPTs as serious cognitive and learning tools</a:t>
            </a:r>
            <a:r>
              <a:rPr lang="en-US" dirty="0"/>
              <a:t>, reducing resistance in academic and corporate training settings.</a:t>
            </a:r>
          </a:p>
          <a:p>
            <a:pPr marL="0" indent="0">
              <a:buNone/>
            </a:pPr>
            <a:br>
              <a:rPr lang="en-US" dirty="0"/>
            </a:br>
            <a:r>
              <a:rPr lang="en-US" dirty="0"/>
              <a:t>✅ </a:t>
            </a:r>
            <a:r>
              <a:rPr lang="en-US" b="1" dirty="0"/>
              <a:t>Non-Intrusive Cognitive Analysis</a:t>
            </a:r>
            <a:r>
              <a:rPr lang="en-US" dirty="0"/>
              <a:t> – Unlike fMRI, </a:t>
            </a:r>
            <a:r>
              <a:rPr lang="en-US" dirty="0" err="1"/>
              <a:t>fNIR</a:t>
            </a:r>
            <a:r>
              <a:rPr lang="en-US" dirty="0"/>
              <a:t> is </a:t>
            </a:r>
            <a:r>
              <a:rPr lang="en-US" b="1" dirty="0"/>
              <a:t>portable, cost-effective, and allows natural movement</a:t>
            </a:r>
            <a:r>
              <a:rPr lang="en-US" dirty="0"/>
              <a:t>, making large-scale cognitive studies on gaming </a:t>
            </a:r>
            <a:r>
              <a:rPr lang="en-US" b="1" dirty="0"/>
              <a:t>more feasible</a:t>
            </a:r>
            <a:r>
              <a:rPr lang="en-US" dirty="0"/>
              <a:t>.</a:t>
            </a:r>
          </a:p>
        </p:txBody>
      </p:sp>
    </p:spTree>
    <p:custDataLst>
      <p:tags r:id="rId1"/>
    </p:custDataLst>
    <p:extLst>
      <p:ext uri="{BB962C8B-B14F-4D97-AF65-F5344CB8AC3E}">
        <p14:creationId xmlns:p14="http://schemas.microsoft.com/office/powerpoint/2010/main" val="165145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F8C2076-5950-A927-381F-167C0CAEA34B}"/>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CD220B-D62C-5151-89A8-613B8DAC6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A29A6135-2A26-9422-4FC1-46535DE0FFBF}"/>
              </a:ext>
            </a:extLst>
          </p:cNvPr>
          <p:cNvSpPr>
            <a:spLocks noGrp="1"/>
          </p:cNvSpPr>
          <p:nvPr>
            <p:ph type="title"/>
          </p:nvPr>
        </p:nvSpPr>
        <p:spPr>
          <a:xfrm>
            <a:off x="338064" y="191027"/>
            <a:ext cx="11652653" cy="450904"/>
          </a:xfrm>
        </p:spPr>
        <p:txBody>
          <a:bodyPr>
            <a:noAutofit/>
          </a:bodyPr>
          <a:lstStyle/>
          <a:p>
            <a:pPr algn="ctr">
              <a:lnSpc>
                <a:spcPct val="90000"/>
              </a:lnSpc>
            </a:pPr>
            <a:r>
              <a:rPr lang="en-US" sz="2400" dirty="0"/>
              <a:t>Selected Studies</a:t>
            </a:r>
          </a:p>
        </p:txBody>
      </p:sp>
      <p:sp>
        <p:nvSpPr>
          <p:cNvPr id="8" name="TextBox 7">
            <a:extLst>
              <a:ext uri="{FF2B5EF4-FFF2-40B4-BE49-F238E27FC236}">
                <a16:creationId xmlns:a16="http://schemas.microsoft.com/office/drawing/2014/main" id="{07F568D1-02F1-85C2-52B7-B3F9B4CF5223}"/>
              </a:ext>
            </a:extLst>
          </p:cNvPr>
          <p:cNvSpPr txBox="1"/>
          <p:nvPr/>
        </p:nvSpPr>
        <p:spPr>
          <a:xfrm>
            <a:off x="338063" y="1005303"/>
            <a:ext cx="11186827" cy="2154436"/>
          </a:xfrm>
          <a:prstGeom prst="rect">
            <a:avLst/>
          </a:prstGeom>
          <a:noFill/>
        </p:spPr>
        <p:txBody>
          <a:bodyPr wrap="square">
            <a:spAutoFit/>
          </a:bodyPr>
          <a:lstStyle/>
          <a:p>
            <a:r>
              <a:rPr lang="en-US" sz="2000" b="1" dirty="0">
                <a:solidFill>
                  <a:srgbClr val="FF0000"/>
                </a:solidFill>
              </a:rPr>
              <a:t>Study: I Feel You: Emotional Processing Through Gameplay AI and </a:t>
            </a:r>
            <a:r>
              <a:rPr lang="en-US" sz="2000" b="1" dirty="0" err="1">
                <a:solidFill>
                  <a:srgbClr val="FF0000"/>
                </a:solidFill>
              </a:rPr>
              <a:t>fNIRs</a:t>
            </a:r>
            <a:r>
              <a:rPr lang="en-US" sz="2000" b="1" dirty="0">
                <a:solidFill>
                  <a:srgbClr val="FF0000"/>
                </a:solidFill>
              </a:rPr>
              <a:t> (Bawa, 2025) (In Review)</a:t>
            </a:r>
            <a:endParaRPr lang="en-US" sz="2000" dirty="0"/>
          </a:p>
          <a:p>
            <a:r>
              <a:rPr lang="en-US" sz="2000" dirty="0"/>
              <a:t>Gameplay can evoke a range of emotions, influencing how players process feelings in their dreams.</a:t>
            </a:r>
          </a:p>
          <a:p>
            <a:r>
              <a:rPr lang="en-US" sz="2000" b="0" dirty="0"/>
              <a:t>The interplay between gaming and dreams may enhance psychological well-being by providing coping mechanisms. </a:t>
            </a:r>
            <a:endParaRPr lang="en-US" sz="2000" dirty="0"/>
          </a:p>
          <a:p>
            <a:endParaRPr lang="en-US" sz="1800" b="0" dirty="0"/>
          </a:p>
          <a:p>
            <a:endParaRPr lang="en-US" sz="1800" dirty="0"/>
          </a:p>
          <a:p>
            <a:endParaRPr lang="en-US" dirty="0"/>
          </a:p>
        </p:txBody>
      </p:sp>
      <p:sp>
        <p:nvSpPr>
          <p:cNvPr id="10" name="TextBox 9">
            <a:extLst>
              <a:ext uri="{FF2B5EF4-FFF2-40B4-BE49-F238E27FC236}">
                <a16:creationId xmlns:a16="http://schemas.microsoft.com/office/drawing/2014/main" id="{932DE872-7DCC-8CFA-68CD-844F53621813}"/>
              </a:ext>
            </a:extLst>
          </p:cNvPr>
          <p:cNvSpPr txBox="1"/>
          <p:nvPr/>
        </p:nvSpPr>
        <p:spPr>
          <a:xfrm>
            <a:off x="338062" y="2810659"/>
            <a:ext cx="11186827" cy="2554545"/>
          </a:xfrm>
          <a:prstGeom prst="rect">
            <a:avLst/>
          </a:prstGeom>
          <a:noFill/>
        </p:spPr>
        <p:txBody>
          <a:bodyPr wrap="square">
            <a:spAutoFit/>
          </a:bodyPr>
          <a:lstStyle/>
          <a:p>
            <a:pPr lvl="0"/>
            <a:r>
              <a:rPr lang="en-US" sz="2000" b="1" dirty="0">
                <a:solidFill>
                  <a:srgbClr val="FF0000"/>
                </a:solidFill>
              </a:rPr>
              <a:t>Study: Bawa, A., &amp; Bawa, P. (2023). Faculty perceptions on using virtual reality: Strengths, weaknesses, and recommendations. </a:t>
            </a:r>
            <a:r>
              <a:rPr lang="en-US" sz="2000" b="1" i="1" dirty="0">
                <a:solidFill>
                  <a:srgbClr val="FF0000"/>
                </a:solidFill>
              </a:rPr>
              <a:t>SN Computer Science</a:t>
            </a:r>
            <a:r>
              <a:rPr lang="en-US" sz="2000" b="1" dirty="0">
                <a:solidFill>
                  <a:srgbClr val="FF0000"/>
                </a:solidFill>
              </a:rPr>
              <a:t>, </a:t>
            </a:r>
            <a:r>
              <a:rPr lang="en-US" sz="2000" b="1" i="1" dirty="0">
                <a:solidFill>
                  <a:srgbClr val="FF0000"/>
                </a:solidFill>
              </a:rPr>
              <a:t>4</a:t>
            </a:r>
            <a:r>
              <a:rPr lang="en-US" sz="2000" b="1" dirty="0">
                <a:solidFill>
                  <a:srgbClr val="FF0000"/>
                </a:solidFill>
              </a:rPr>
              <a:t>(5). </a:t>
            </a:r>
            <a:r>
              <a:rPr lang="en-US" sz="2000" b="1" u="sng" dirty="0">
                <a:solidFill>
                  <a:srgbClr val="FF0000"/>
                </a:solidFill>
                <a:hlinkClick r:id="rId4">
                  <a:extLst>
                    <a:ext uri="{A12FA001-AC4F-418D-AE19-62706E023703}">
                      <ahyp:hlinkClr xmlns:ahyp="http://schemas.microsoft.com/office/drawing/2018/hyperlinkcolor" val="tx"/>
                    </a:ext>
                  </a:extLst>
                </a:hlinkClick>
              </a:rPr>
              <a:t>https://doi.org/10.1007/s42979-023-02055-x</a:t>
            </a:r>
            <a:endParaRPr lang="en-US" sz="2000" b="1" dirty="0">
              <a:solidFill>
                <a:srgbClr val="FF0000"/>
              </a:solidFill>
            </a:endParaRPr>
          </a:p>
          <a:p>
            <a:endParaRPr lang="en-US" sz="2000" b="1" dirty="0">
              <a:solidFill>
                <a:srgbClr val="FF0000"/>
              </a:solidFill>
            </a:endParaRPr>
          </a:p>
          <a:p>
            <a:r>
              <a:rPr lang="en-US" sz="2000" dirty="0"/>
              <a:t>Virtual reality enhances engagement and interactivity in the classroom, providing immersive learning experiences for students. Challenges include high costs and the need for adequate training for faculty to effectively implement VR technology. Actionable recommendations involve providing training and resources for faculty to maximize the potential of virtual reality in their teaching.</a:t>
            </a:r>
          </a:p>
        </p:txBody>
      </p:sp>
    </p:spTree>
    <p:custDataLst>
      <p:tags r:id="rId1"/>
    </p:custDataLst>
    <p:extLst>
      <p:ext uri="{BB962C8B-B14F-4D97-AF65-F5344CB8AC3E}">
        <p14:creationId xmlns:p14="http://schemas.microsoft.com/office/powerpoint/2010/main" val="1907613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 calcmode="lin" valueType="num">
                                      <p:cBhvr additive="base">
                                        <p:cTn id="2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 calcmode="lin" valueType="num">
                                      <p:cBhvr additive="base">
                                        <p:cTn id="2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DDAB2B-EA5E-C75D-B94B-0A85508CDB77}"/>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8416FB8-D590-7E09-B95A-10260016B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EFF2C30B-DB4A-8511-2DFF-61E8153E0FFD}"/>
              </a:ext>
            </a:extLst>
          </p:cNvPr>
          <p:cNvSpPr>
            <a:spLocks noGrp="1"/>
          </p:cNvSpPr>
          <p:nvPr>
            <p:ph type="title"/>
          </p:nvPr>
        </p:nvSpPr>
        <p:spPr>
          <a:xfrm>
            <a:off x="338064" y="191027"/>
            <a:ext cx="11652653" cy="450904"/>
          </a:xfrm>
        </p:spPr>
        <p:txBody>
          <a:bodyPr>
            <a:noAutofit/>
          </a:bodyPr>
          <a:lstStyle/>
          <a:p>
            <a:pPr algn="ctr">
              <a:lnSpc>
                <a:spcPct val="90000"/>
              </a:lnSpc>
            </a:pPr>
            <a:r>
              <a:rPr lang="en-US" sz="2400" dirty="0"/>
              <a:t>Selected Studies</a:t>
            </a:r>
          </a:p>
        </p:txBody>
      </p:sp>
      <p:sp>
        <p:nvSpPr>
          <p:cNvPr id="8" name="TextBox 7">
            <a:extLst>
              <a:ext uri="{FF2B5EF4-FFF2-40B4-BE49-F238E27FC236}">
                <a16:creationId xmlns:a16="http://schemas.microsoft.com/office/drawing/2014/main" id="{163632CE-50DE-50FF-C020-BE42E106445B}"/>
              </a:ext>
            </a:extLst>
          </p:cNvPr>
          <p:cNvSpPr txBox="1"/>
          <p:nvPr/>
        </p:nvSpPr>
        <p:spPr>
          <a:xfrm>
            <a:off x="338062" y="865335"/>
            <a:ext cx="11186827" cy="2492990"/>
          </a:xfrm>
          <a:prstGeom prst="rect">
            <a:avLst/>
          </a:prstGeom>
          <a:noFill/>
        </p:spPr>
        <p:txBody>
          <a:bodyPr wrap="square">
            <a:spAutoFit/>
          </a:bodyPr>
          <a:lstStyle/>
          <a:p>
            <a:r>
              <a:rPr lang="en-US" sz="2000" b="1" dirty="0">
                <a:solidFill>
                  <a:srgbClr val="FF0000"/>
                </a:solidFill>
              </a:rPr>
              <a:t>Study</a:t>
            </a:r>
            <a:r>
              <a:rPr lang="en-US" sz="2000" dirty="0">
                <a:solidFill>
                  <a:srgbClr val="FF0000"/>
                </a:solidFill>
              </a:rPr>
              <a:t>: Bawa, P. (2023). Dreams and Games: Exploring Memory Retention Through Dreams Associated with Video Gameplay. </a:t>
            </a:r>
            <a:r>
              <a:rPr lang="en-US" sz="2000" i="1" dirty="0">
                <a:solidFill>
                  <a:srgbClr val="FF0000"/>
                </a:solidFill>
              </a:rPr>
              <a:t>Journal of Research Initiatives, 7</a:t>
            </a:r>
            <a:r>
              <a:rPr lang="en-US" sz="2000" dirty="0">
                <a:solidFill>
                  <a:srgbClr val="FF0000"/>
                </a:solidFill>
              </a:rPr>
              <a:t> (2), Article 6. </a:t>
            </a:r>
            <a:r>
              <a:rPr lang="en-US" sz="2000" u="sng" dirty="0">
                <a:solidFill>
                  <a:srgbClr val="FF0000"/>
                </a:solidFill>
                <a:hlinkClick r:id="rId4">
                  <a:extLst>
                    <a:ext uri="{A12FA001-AC4F-418D-AE19-62706E023703}">
                      <ahyp:hlinkClr xmlns:ahyp="http://schemas.microsoft.com/office/drawing/2018/hyperlinkcolor" val="tx"/>
                    </a:ext>
                  </a:extLst>
                </a:hlinkClick>
              </a:rPr>
              <a:t>https://digitalcommons.uncfsu.edu/jri/vol7/iss2/6</a:t>
            </a:r>
            <a:endParaRPr lang="en-US" sz="2000" u="sng" dirty="0">
              <a:solidFill>
                <a:srgbClr val="FF0000"/>
              </a:solidFill>
            </a:endParaRPr>
          </a:p>
          <a:p>
            <a:endParaRPr lang="en-US" sz="2000" u="sng" dirty="0"/>
          </a:p>
          <a:p>
            <a:pPr lvl="0">
              <a:lnSpc>
                <a:spcPct val="100000"/>
              </a:lnSpc>
            </a:pPr>
            <a:r>
              <a:rPr lang="en-US" sz="2000" dirty="0"/>
              <a:t>This study examined the possible impact of video game activity related to interaction with game AI on cognition and long-term memorization through recall and visualization in dreams. </a:t>
            </a:r>
            <a:r>
              <a:rPr lang="en-US" dirty="0"/>
              <a:t>The results of this study indicate that interfacing with video games allowed the players to evoke vivid and coherent memories of the game play which were manifested within their dreams. </a:t>
            </a:r>
          </a:p>
        </p:txBody>
      </p:sp>
      <p:sp>
        <p:nvSpPr>
          <p:cNvPr id="10" name="TextBox 9">
            <a:extLst>
              <a:ext uri="{FF2B5EF4-FFF2-40B4-BE49-F238E27FC236}">
                <a16:creationId xmlns:a16="http://schemas.microsoft.com/office/drawing/2014/main" id="{AE5F08D4-9CC5-C23A-C8CC-A1399C32CEEF}"/>
              </a:ext>
            </a:extLst>
          </p:cNvPr>
          <p:cNvSpPr txBox="1"/>
          <p:nvPr/>
        </p:nvSpPr>
        <p:spPr>
          <a:xfrm>
            <a:off x="338062" y="3708297"/>
            <a:ext cx="11186827" cy="2862322"/>
          </a:xfrm>
          <a:prstGeom prst="rect">
            <a:avLst/>
          </a:prstGeom>
          <a:noFill/>
        </p:spPr>
        <p:txBody>
          <a:bodyPr wrap="square">
            <a:spAutoFit/>
          </a:bodyPr>
          <a:lstStyle/>
          <a:p>
            <a:r>
              <a:rPr lang="en-US" sz="2000" b="1" dirty="0">
                <a:solidFill>
                  <a:srgbClr val="FF0000"/>
                </a:solidFill>
              </a:rPr>
              <a:t>Study: </a:t>
            </a:r>
            <a:r>
              <a:rPr lang="en-US" sz="2000" b="1" dirty="0">
                <a:solidFill>
                  <a:srgbClr val="FF0000"/>
                </a:solidFill>
                <a:ea typeface="Times New Roman" panose="02020603050405020304" pitchFamily="18" charset="0"/>
              </a:rPr>
              <a:t>Leveraging Artificial Intelligence for Transformative Education: Challenges and Recommendations. </a:t>
            </a:r>
            <a:r>
              <a:rPr lang="en-US" sz="2000" b="1" dirty="0">
                <a:solidFill>
                  <a:srgbClr val="FF0000"/>
                </a:solidFill>
                <a:ea typeface="Calibri" panose="020F0502020204030204" pitchFamily="34" charset="0"/>
                <a:cs typeface="Times New Roman" panose="02020603050405020304" pitchFamily="18" charset="0"/>
              </a:rPr>
              <a:t> (Bawa, 2025). (In Review)</a:t>
            </a:r>
            <a:endParaRPr lang="en-US" sz="2000" b="1" dirty="0">
              <a:solidFill>
                <a:srgbClr val="FF0000"/>
              </a:solidFill>
            </a:endParaRPr>
          </a:p>
          <a:p>
            <a:r>
              <a:rPr lang="en-US" sz="2000" dirty="0"/>
              <a:t>This study examined the applications and challenges of multiple AI Generative tools for learning, based on the assumption that AI fosters self-directed learning and enhances engagement through adaptive pathways. AI's role in accessibility, from personalized learning tools to assistive technologies, underscores its potential to bridge educational gaps (Gabriel, 2024). However, biases in data, high costs, and technological limitations pose significant barriers. </a:t>
            </a:r>
          </a:p>
          <a:p>
            <a:r>
              <a:rPr lang="en-US" sz="2000" dirty="0"/>
              <a:t>This study concludes with the AI10 model that proposes 10 key steps to undertake for future AI research in education. </a:t>
            </a:r>
          </a:p>
        </p:txBody>
      </p:sp>
    </p:spTree>
    <p:custDataLst>
      <p:tags r:id="rId1"/>
    </p:custDataLst>
    <p:extLst>
      <p:ext uri="{BB962C8B-B14F-4D97-AF65-F5344CB8AC3E}">
        <p14:creationId xmlns:p14="http://schemas.microsoft.com/office/powerpoint/2010/main" val="2360920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 calcmode="lin" valueType="num">
                                      <p:cBhvr additive="base">
                                        <p:cTn id="1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additive="base">
                                        <p:cTn id="1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 calcmode="lin" valueType="num">
                                      <p:cBhvr additive="base">
                                        <p:cTn id="2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 calcmode="lin" valueType="num">
                                      <p:cBhvr additive="base">
                                        <p:cTn id="2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ience lab with books and a computer&#10;&#10;AI-generated content may be incorrect.">
            <a:extLst>
              <a:ext uri="{FF2B5EF4-FFF2-40B4-BE49-F238E27FC236}">
                <a16:creationId xmlns:a16="http://schemas.microsoft.com/office/drawing/2014/main" id="{0019F125-D2A3-3C83-4740-893969EFCA76}"/>
              </a:ext>
            </a:extLst>
          </p:cNvPr>
          <p:cNvPicPr>
            <a:picLocks noChangeAspect="1"/>
          </p:cNvPicPr>
          <p:nvPr/>
        </p:nvPicPr>
        <p:blipFill>
          <a:blip r:embed="rId3">
            <a:extLst>
              <a:ext uri="{28A0092B-C50C-407E-A947-70E740481C1C}">
                <a14:useLocalDpi xmlns:a14="http://schemas.microsoft.com/office/drawing/2010/main" val="0"/>
              </a:ext>
            </a:extLst>
          </a:blip>
          <a:srcRect t="40784" b="2966"/>
          <a:stretch/>
        </p:blipFill>
        <p:spPr>
          <a:xfrm>
            <a:off x="20" y="10"/>
            <a:ext cx="12191979" cy="6857989"/>
          </a:xfrm>
          <a:prstGeom prst="rect">
            <a:avLst/>
          </a:prstGeom>
        </p:spPr>
      </p:pic>
      <p:sp>
        <p:nvSpPr>
          <p:cNvPr id="13" name="Rectangle 12">
            <a:extLst>
              <a:ext uri="{FF2B5EF4-FFF2-40B4-BE49-F238E27FC236}">
                <a16:creationId xmlns:a16="http://schemas.microsoft.com/office/drawing/2014/main" id="{9E9D00D9-C4F5-471E-BE2C-126CB112A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 y="0"/>
            <a:ext cx="8543515" cy="6858000"/>
          </a:xfrm>
          <a:prstGeom prst="rect">
            <a:avLst/>
          </a:prstGeom>
          <a:gradFill flip="none" rotWithShape="1">
            <a:gsLst>
              <a:gs pos="0">
                <a:srgbClr val="000000">
                  <a:alpha val="0"/>
                </a:srgbClr>
              </a:gs>
              <a:gs pos="58000">
                <a:srgbClr val="000000">
                  <a:alpha val="55000"/>
                </a:srgbClr>
              </a:gs>
              <a:gs pos="93000">
                <a:srgbClr val="000000">
                  <a:alpha val="6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937DA5-2478-D8F0-EB96-C4157917F72E}"/>
              </a:ext>
            </a:extLst>
          </p:cNvPr>
          <p:cNvSpPr>
            <a:spLocks noGrp="1"/>
          </p:cNvSpPr>
          <p:nvPr>
            <p:ph type="title"/>
          </p:nvPr>
        </p:nvSpPr>
        <p:spPr>
          <a:xfrm>
            <a:off x="640080" y="914400"/>
            <a:ext cx="4892948" cy="3427867"/>
          </a:xfrm>
        </p:spPr>
        <p:txBody>
          <a:bodyPr vert="horz" lIns="91440" tIns="45720" rIns="91440" bIns="45720" rtlCol="0" anchor="t">
            <a:normAutofit/>
          </a:bodyPr>
          <a:lstStyle/>
          <a:p>
            <a:r>
              <a:rPr lang="en-US" sz="5400" b="1" kern="1200">
                <a:solidFill>
                  <a:srgbClr val="FFFFFF"/>
                </a:solidFill>
                <a:latin typeface="+mj-lt"/>
                <a:ea typeface="+mj-ea"/>
                <a:cs typeface="+mj-cs"/>
              </a:rPr>
              <a:t>Ongoing Research </a:t>
            </a:r>
          </a:p>
        </p:txBody>
      </p:sp>
      <p:cxnSp>
        <p:nvCxnSpPr>
          <p:cNvPr id="15" name="Straight Connector 14">
            <a:extLst>
              <a:ext uri="{FF2B5EF4-FFF2-40B4-BE49-F238E27FC236}">
                <a16:creationId xmlns:a16="http://schemas.microsoft.com/office/drawing/2014/main" id="{97CC2FE6-3AD0-4131-B4BC-1F4D65E25E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209"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1890882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53AE3C-AC4F-907C-B473-B9A30D2150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DB37BC83-0CC3-9E2E-30B4-B3C2052DAF7A}"/>
              </a:ext>
            </a:extLst>
          </p:cNvPr>
          <p:cNvSpPr>
            <a:spLocks noGrp="1"/>
          </p:cNvSpPr>
          <p:nvPr>
            <p:ph type="title"/>
          </p:nvPr>
        </p:nvSpPr>
        <p:spPr>
          <a:xfrm>
            <a:off x="431321" y="117838"/>
            <a:ext cx="11757631" cy="606782"/>
          </a:xfrm>
        </p:spPr>
        <p:txBody>
          <a:bodyPr>
            <a:noAutofit/>
          </a:bodyPr>
          <a:lstStyle/>
          <a:p>
            <a:pPr>
              <a:lnSpc>
                <a:spcPct val="90000"/>
              </a:lnSpc>
            </a:pPr>
            <a:r>
              <a:rPr lang="en-US" sz="2800" dirty="0"/>
              <a:t>My Research Framework Model: SPA (Sustainability, Performance, Affect)</a:t>
            </a:r>
          </a:p>
        </p:txBody>
      </p:sp>
      <p:graphicFrame>
        <p:nvGraphicFramePr>
          <p:cNvPr id="4" name="Content Placeholder 4">
            <a:extLst>
              <a:ext uri="{FF2B5EF4-FFF2-40B4-BE49-F238E27FC236}">
                <a16:creationId xmlns:a16="http://schemas.microsoft.com/office/drawing/2014/main" id="{D2EF6E69-213A-47BC-8A7D-1C3E5E58464B}"/>
              </a:ext>
            </a:extLst>
          </p:cNvPr>
          <p:cNvGraphicFramePr>
            <a:graphicFrameLocks noGrp="1"/>
          </p:cNvGraphicFramePr>
          <p:nvPr>
            <p:ph idx="1"/>
            <p:extLst>
              <p:ext uri="{D42A27DB-BD31-4B8C-83A1-F6EECF244321}">
                <p14:modId xmlns:p14="http://schemas.microsoft.com/office/powerpoint/2010/main" val="2923286520"/>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601579" y="842458"/>
          <a:ext cx="11216609" cy="56061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60272317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D09AFD-6FF2-5F8A-2345-9B69809A511C}"/>
            </a:ext>
          </a:extLst>
        </p:cNvPr>
        <p:cNvGrpSpPr/>
        <p:nvPr/>
      </p:nvGrpSpPr>
      <p:grpSpPr>
        <a:xfrm>
          <a:off x="0" y="0"/>
          <a:ext cx="0" cy="0"/>
          <a:chOff x="0" y="0"/>
          <a:chExt cx="0" cy="0"/>
        </a:xfrm>
      </p:grpSpPr>
      <p:cxnSp>
        <p:nvCxnSpPr>
          <p:cNvPr id="1051" name="Straight Connector 1050">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052" name="Rectangle 105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fNIR FAQ | BIOPAC">
            <a:extLst>
              <a:ext uri="{FF2B5EF4-FFF2-40B4-BE49-F238E27FC236}">
                <a16:creationId xmlns:a16="http://schemas.microsoft.com/office/drawing/2014/main" id="{9A01EC71-00A9-05D0-D7D9-12CFDA6CC0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444" r="-2" b="-2"/>
          <a:stretch/>
        </p:blipFill>
        <p:spPr bwMode="auto">
          <a:xfrm>
            <a:off x="7066127" y="479685"/>
            <a:ext cx="4841060" cy="3974425"/>
          </a:xfrm>
          <a:prstGeom prst="rect">
            <a:avLst/>
          </a:prstGeom>
          <a:noFill/>
          <a:extLst>
            <a:ext uri="{909E8E84-426E-40DD-AFC4-6F175D3DCCD1}">
              <a14:hiddenFill xmlns:a14="http://schemas.microsoft.com/office/drawing/2010/main">
                <a:solidFill>
                  <a:srgbClr val="FFFFFF"/>
                </a:solidFill>
              </a14:hiddenFill>
            </a:ext>
          </a:extLst>
        </p:spPr>
      </p:pic>
      <p:cxnSp>
        <p:nvCxnSpPr>
          <p:cNvPr id="1053" name="Straight Connector 1052">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72328" y="6267921"/>
            <a:ext cx="6519672" cy="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8FB6255-48DC-06A9-5DCF-9DE4C786246E}"/>
              </a:ext>
            </a:extLst>
          </p:cNvPr>
          <p:cNvSpPr>
            <a:spLocks noGrp="1"/>
          </p:cNvSpPr>
          <p:nvPr>
            <p:ph type="title"/>
          </p:nvPr>
        </p:nvSpPr>
        <p:spPr>
          <a:xfrm>
            <a:off x="640079" y="914400"/>
            <a:ext cx="4261104" cy="1097280"/>
          </a:xfrm>
        </p:spPr>
        <p:txBody>
          <a:bodyPr vert="horz" lIns="91440" tIns="45720" rIns="91440" bIns="45720" rtlCol="0" anchor="t">
            <a:normAutofit/>
          </a:bodyPr>
          <a:lstStyle/>
          <a:p>
            <a:pPr marL="0" indent="0">
              <a:lnSpc>
                <a:spcPct val="90000"/>
              </a:lnSpc>
            </a:pPr>
            <a:r>
              <a:rPr lang="en-US" sz="2300" dirty="0"/>
              <a:t>Project 1: Video Games, XR and Cognitive Fallouts </a:t>
            </a:r>
          </a:p>
        </p:txBody>
      </p:sp>
      <p:sp>
        <p:nvSpPr>
          <p:cNvPr id="4" name="Content Placeholder 3">
            <a:extLst>
              <a:ext uri="{FF2B5EF4-FFF2-40B4-BE49-F238E27FC236}">
                <a16:creationId xmlns:a16="http://schemas.microsoft.com/office/drawing/2014/main" id="{AD47EAE4-F4FA-7588-36B1-23466CA5DF7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491" y="2176036"/>
            <a:ext cx="5347854" cy="4121887"/>
          </a:xfrm>
        </p:spPr>
        <p:txBody>
          <a:bodyPr>
            <a:normAutofit/>
          </a:bodyPr>
          <a:lstStyle/>
          <a:p>
            <a:pPr marL="0" indent="0">
              <a:lnSpc>
                <a:spcPct val="110000"/>
              </a:lnSpc>
              <a:buNone/>
            </a:pPr>
            <a:r>
              <a:rPr lang="en-US" dirty="0"/>
              <a:t>The study uses </a:t>
            </a:r>
            <a:r>
              <a:rPr lang="en-US" dirty="0" err="1"/>
              <a:t>fNIR</a:t>
            </a:r>
            <a:r>
              <a:rPr lang="en-US" dirty="0"/>
              <a:t> devices to investigate the sustained effect of video game playing and exposure to XR environments on cognition and physical stimuli, including phantom stimuli (feeling things/realities in the real world after emerging from the game world). </a:t>
            </a:r>
          </a:p>
          <a:p>
            <a:pPr marL="0" indent="0">
              <a:lnSpc>
                <a:spcPct val="110000"/>
              </a:lnSpc>
              <a:buNone/>
            </a:pPr>
            <a:r>
              <a:rPr lang="en-US" dirty="0"/>
              <a:t>The machine can be used to map the cognition and brain activity over a time stream ranging from when the interfacing takes place and then periods of 12, 24, 48 and 70 hours after.  </a:t>
            </a:r>
          </a:p>
        </p:txBody>
      </p:sp>
    </p:spTree>
    <p:custDataLst>
      <p:tags r:id="rId1"/>
    </p:custDataLst>
    <p:extLst>
      <p:ext uri="{BB962C8B-B14F-4D97-AF65-F5344CB8AC3E}">
        <p14:creationId xmlns:p14="http://schemas.microsoft.com/office/powerpoint/2010/main" val="256722508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A30A02-D6AC-A704-DF36-7C2346FB98BC}"/>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6B94A4B-DAE8-395D-E20B-2FF707D86E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CA343188-3224-36E7-5F98-6E8BE461B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Different colored banners">
            <a:extLst>
              <a:ext uri="{FF2B5EF4-FFF2-40B4-BE49-F238E27FC236}">
                <a16:creationId xmlns:a16="http://schemas.microsoft.com/office/drawing/2014/main" id="{DBFD7338-ACA3-1C64-237A-E421BD904447}"/>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rcRect l="22637" r="22637"/>
          <a:stretch/>
        </p:blipFill>
        <p:spPr>
          <a:xfrm>
            <a:off x="20" y="914399"/>
            <a:ext cx="4416532" cy="5353523"/>
          </a:xfrm>
          <a:prstGeom prst="rect">
            <a:avLst/>
          </a:prstGeom>
        </p:spPr>
      </p:pic>
      <p:cxnSp>
        <p:nvCxnSpPr>
          <p:cNvPr id="14" name="Straight Connector 13">
            <a:extLst>
              <a:ext uri="{FF2B5EF4-FFF2-40B4-BE49-F238E27FC236}">
                <a16:creationId xmlns:a16="http://schemas.microsoft.com/office/drawing/2014/main" id="{C85F7BD6-E5D0-05DB-8309-DD098E1751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4AEC4B6-87BE-A43E-2CAC-B13DCC672A36}"/>
              </a:ext>
            </a:extLst>
          </p:cNvPr>
          <p:cNvSpPr>
            <a:spLocks noGrp="1"/>
          </p:cNvSpPr>
          <p:nvPr>
            <p:ph type="title"/>
          </p:nvPr>
        </p:nvSpPr>
        <p:spPr>
          <a:xfrm>
            <a:off x="4544291" y="914400"/>
            <a:ext cx="6986719" cy="817418"/>
          </a:xfrm>
        </p:spPr>
        <p:txBody>
          <a:bodyPr vert="horz" lIns="91440" tIns="45720" rIns="91440" bIns="45720" rtlCol="0" anchor="t">
            <a:normAutofit fontScale="90000"/>
          </a:bodyPr>
          <a:lstStyle/>
          <a:p>
            <a:r>
              <a:rPr lang="en-US" sz="2400" dirty="0"/>
              <a:t>Project 2: The inclusive play: Harnessing video games and Generative AI to aid cultural awareness</a:t>
            </a:r>
            <a:r>
              <a:rPr lang="en-US" sz="2400" b="1" dirty="0"/>
              <a:t> </a:t>
            </a:r>
          </a:p>
        </p:txBody>
      </p:sp>
      <p:sp>
        <p:nvSpPr>
          <p:cNvPr id="4" name="Content Placeholder 3">
            <a:extLst>
              <a:ext uri="{FF2B5EF4-FFF2-40B4-BE49-F238E27FC236}">
                <a16:creationId xmlns:a16="http://schemas.microsoft.com/office/drawing/2014/main" id="{CAEB843E-7DD4-960A-88C8-19B65C8F384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655127" y="1842660"/>
            <a:ext cx="6875883" cy="4455262"/>
          </a:xfrm>
        </p:spPr>
        <p:txBody>
          <a:bodyPr>
            <a:normAutofit/>
          </a:bodyPr>
          <a:lstStyle/>
          <a:p>
            <a:pPr lvl="0"/>
            <a:r>
              <a:rPr lang="en-US" dirty="0"/>
              <a:t>Project seeks to investigate multiple facets of game-based AI and simulation environments to augment cultural awareness</a:t>
            </a:r>
            <a:r>
              <a:rPr lang="en-US" cap="all" dirty="0"/>
              <a:t>. </a:t>
            </a:r>
          </a:p>
          <a:p>
            <a:pPr lvl="0"/>
            <a:r>
              <a:rPr lang="en-US" dirty="0"/>
              <a:t>This project is also tied to cancer community support initiatives </a:t>
            </a:r>
          </a:p>
        </p:txBody>
      </p:sp>
    </p:spTree>
    <p:custDataLst>
      <p:tags r:id="rId1"/>
    </p:custDataLst>
    <p:extLst>
      <p:ext uri="{BB962C8B-B14F-4D97-AF65-F5344CB8AC3E}">
        <p14:creationId xmlns:p14="http://schemas.microsoft.com/office/powerpoint/2010/main" val="3972214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684278-7360-6F8C-A811-1FE90F5704F3}"/>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6E9F503-454C-EC02-C6DC-3A8D8F48B7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9FA19C58-74DA-0194-89A2-D345FD3FB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3D face graphic">
            <a:extLst>
              <a:ext uri="{FF2B5EF4-FFF2-40B4-BE49-F238E27FC236}">
                <a16:creationId xmlns:a16="http://schemas.microsoft.com/office/drawing/2014/main" id="{278319C3-D2E9-D6E0-8884-E0ADAD9463E5}"/>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rcRect l="22501" r="22501"/>
          <a:stretch/>
        </p:blipFill>
        <p:spPr>
          <a:xfrm>
            <a:off x="210432" y="914399"/>
            <a:ext cx="4206120" cy="5098471"/>
          </a:xfrm>
          <a:prstGeom prst="rect">
            <a:avLst/>
          </a:prstGeom>
        </p:spPr>
      </p:pic>
      <p:cxnSp>
        <p:nvCxnSpPr>
          <p:cNvPr id="14" name="Straight Connector 13">
            <a:extLst>
              <a:ext uri="{FF2B5EF4-FFF2-40B4-BE49-F238E27FC236}">
                <a16:creationId xmlns:a16="http://schemas.microsoft.com/office/drawing/2014/main" id="{987DAA32-DB5F-6ED2-565C-BD856C0CA6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25F4841-8D6E-DBA5-8883-537D042E7DED}"/>
              </a:ext>
            </a:extLst>
          </p:cNvPr>
          <p:cNvSpPr>
            <a:spLocks noGrp="1"/>
          </p:cNvSpPr>
          <p:nvPr>
            <p:ph type="title"/>
          </p:nvPr>
        </p:nvSpPr>
        <p:spPr>
          <a:xfrm>
            <a:off x="4492049" y="277091"/>
            <a:ext cx="6986719" cy="568040"/>
          </a:xfrm>
        </p:spPr>
        <p:txBody>
          <a:bodyPr vert="horz" lIns="91440" tIns="45720" rIns="91440" bIns="45720" rtlCol="0" anchor="t">
            <a:normAutofit/>
          </a:bodyPr>
          <a:lstStyle/>
          <a:p>
            <a:r>
              <a:rPr lang="en-US" sz="2400" dirty="0"/>
              <a:t>Generative AI Analysis and Application</a:t>
            </a:r>
            <a:endParaRPr lang="en-US" sz="2400" b="1" dirty="0"/>
          </a:p>
        </p:txBody>
      </p:sp>
      <p:sp>
        <p:nvSpPr>
          <p:cNvPr id="4" name="Content Placeholder 3">
            <a:extLst>
              <a:ext uri="{FF2B5EF4-FFF2-40B4-BE49-F238E27FC236}">
                <a16:creationId xmlns:a16="http://schemas.microsoft.com/office/drawing/2014/main" id="{230EC748-6458-84CA-E728-F4EB3C6EC81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492049" y="914399"/>
            <a:ext cx="6875883" cy="5098471"/>
          </a:xfrm>
        </p:spPr>
        <p:txBody>
          <a:bodyPr>
            <a:normAutofit/>
          </a:bodyPr>
          <a:lstStyle/>
          <a:p>
            <a:r>
              <a:rPr lang="en-US" dirty="0"/>
              <a:t>This study series aims to examine </a:t>
            </a:r>
            <a:r>
              <a:rPr lang="en-US" b="1" dirty="0"/>
              <a:t>how practitioners can best use Generative AI tools</a:t>
            </a:r>
            <a:r>
              <a:rPr lang="en-US" dirty="0"/>
              <a:t>, focusing on their effectiveness, ethical challenges, and strategies for responsible implementation.</a:t>
            </a:r>
          </a:p>
          <a:p>
            <a:pPr marL="0" indent="0" algn="ctr">
              <a:buNone/>
            </a:pPr>
            <a:r>
              <a:rPr lang="en-US" b="1" dirty="0"/>
              <a:t>Key Areas of Investigation</a:t>
            </a:r>
          </a:p>
          <a:p>
            <a:pPr marL="0" indent="0">
              <a:buNone/>
            </a:pPr>
            <a:r>
              <a:rPr lang="en-US" b="1" dirty="0">
                <a:solidFill>
                  <a:srgbClr val="FF0000"/>
                </a:solidFill>
              </a:rPr>
              <a:t>Practical Use of Generative AI in Professional Settings</a:t>
            </a:r>
            <a:endParaRPr lang="en-US" dirty="0">
              <a:solidFill>
                <a:srgbClr val="FF0000"/>
              </a:solidFill>
            </a:endParaRPr>
          </a:p>
          <a:p>
            <a:pPr lvl="1"/>
            <a:r>
              <a:rPr lang="en-US" dirty="0"/>
              <a:t>Identifying </a:t>
            </a:r>
            <a:r>
              <a:rPr lang="en-US" b="1" dirty="0"/>
              <a:t>best practices</a:t>
            </a:r>
            <a:r>
              <a:rPr lang="en-US" dirty="0"/>
              <a:t> for integrating AI into workflows.</a:t>
            </a:r>
          </a:p>
          <a:p>
            <a:pPr lvl="1"/>
            <a:r>
              <a:rPr lang="en-US" dirty="0"/>
              <a:t>Evaluating AI-driven </a:t>
            </a:r>
            <a:r>
              <a:rPr lang="en-US" b="1" dirty="0"/>
              <a:t>efficiency improvements</a:t>
            </a:r>
            <a:r>
              <a:rPr lang="en-US" dirty="0"/>
              <a:t> and </a:t>
            </a:r>
            <a:r>
              <a:rPr lang="en-US" b="1" dirty="0"/>
              <a:t>decision-making support</a:t>
            </a:r>
            <a:r>
              <a:rPr lang="en-US" dirty="0"/>
              <a:t>.</a:t>
            </a:r>
          </a:p>
          <a:p>
            <a:pPr lvl="1"/>
            <a:r>
              <a:rPr lang="en-US" dirty="0"/>
              <a:t>Case studies on AI implementation in </a:t>
            </a:r>
            <a:r>
              <a:rPr lang="en-US" b="1" dirty="0"/>
              <a:t>education, corporate training, and design.</a:t>
            </a:r>
            <a:endParaRPr lang="en-US" dirty="0"/>
          </a:p>
        </p:txBody>
      </p:sp>
    </p:spTree>
    <p:custDataLst>
      <p:tags r:id="rId1"/>
    </p:custDataLst>
    <p:extLst>
      <p:ext uri="{BB962C8B-B14F-4D97-AF65-F5344CB8AC3E}">
        <p14:creationId xmlns:p14="http://schemas.microsoft.com/office/powerpoint/2010/main" val="253196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EBA858-62C4-A2CA-ABEB-0584000135CC}"/>
            </a:ext>
          </a:extLst>
        </p:cNvPr>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237E7E-C62D-5A1E-443D-897B7376091C}"/>
              </a:ext>
            </a:extLst>
          </p:cNvPr>
          <p:cNvSpPr>
            <a:spLocks noGrp="1"/>
          </p:cNvSpPr>
          <p:nvPr>
            <p:ph type="title"/>
          </p:nvPr>
        </p:nvSpPr>
        <p:spPr>
          <a:xfrm>
            <a:off x="1035171" y="482361"/>
            <a:ext cx="8339234" cy="1097280"/>
          </a:xfrm>
        </p:spPr>
        <p:txBody>
          <a:bodyPr vert="horz" lIns="91440" tIns="45720" rIns="91440" bIns="45720" rtlCol="0" anchor="t">
            <a:normAutofit/>
          </a:bodyPr>
          <a:lstStyle/>
          <a:p>
            <a:pPr>
              <a:lnSpc>
                <a:spcPct val="90000"/>
              </a:lnSpc>
            </a:pPr>
            <a:r>
              <a:rPr lang="en-US" sz="3400" dirty="0"/>
              <a:t>Front End AI Analysis and Application</a:t>
            </a:r>
          </a:p>
        </p:txBody>
      </p:sp>
      <p:sp>
        <p:nvSpPr>
          <p:cNvPr id="4" name="Content Placeholder 3">
            <a:extLst>
              <a:ext uri="{FF2B5EF4-FFF2-40B4-BE49-F238E27FC236}">
                <a16:creationId xmlns:a16="http://schemas.microsoft.com/office/drawing/2014/main" id="{D9F6B701-1498-EDF8-1141-08952C692CA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191109" y="1259459"/>
            <a:ext cx="9713344" cy="3916390"/>
          </a:xfrm>
        </p:spPr>
        <p:txBody>
          <a:bodyPr>
            <a:normAutofit lnSpcReduction="10000"/>
          </a:bodyPr>
          <a:lstStyle/>
          <a:p>
            <a:pPr marL="0" indent="0">
              <a:buNone/>
            </a:pPr>
            <a:r>
              <a:rPr lang="en-US" b="1" dirty="0">
                <a:solidFill>
                  <a:srgbClr val="FF0000"/>
                </a:solidFill>
              </a:rPr>
              <a:t>Generative AI and Workforce Evolution</a:t>
            </a:r>
            <a:endParaRPr lang="en-US" dirty="0">
              <a:solidFill>
                <a:srgbClr val="FF0000"/>
              </a:solidFill>
            </a:endParaRPr>
          </a:p>
          <a:p>
            <a:pPr lvl="1"/>
            <a:r>
              <a:rPr lang="en-US" sz="2000" dirty="0"/>
              <a:t>The impact of AI on </a:t>
            </a:r>
            <a:r>
              <a:rPr lang="en-US" sz="2000" b="1" dirty="0"/>
              <a:t>job roles and required skills</a:t>
            </a:r>
            <a:r>
              <a:rPr lang="en-US" sz="2000" dirty="0"/>
              <a:t>.</a:t>
            </a:r>
          </a:p>
          <a:p>
            <a:pPr lvl="1"/>
            <a:r>
              <a:rPr lang="en-US" sz="2000" dirty="0"/>
              <a:t>Training professionals to </a:t>
            </a:r>
            <a:r>
              <a:rPr lang="en-US" sz="2000" b="1" dirty="0"/>
              <a:t>adapt to AI-enhanced environments</a:t>
            </a:r>
            <a:r>
              <a:rPr lang="en-US" sz="2000" dirty="0"/>
              <a:t>.</a:t>
            </a:r>
          </a:p>
          <a:p>
            <a:pPr lvl="1"/>
            <a:r>
              <a:rPr lang="en-US" sz="2000" dirty="0"/>
              <a:t>Exploring AI as a </a:t>
            </a:r>
            <a:r>
              <a:rPr lang="en-US" sz="2000" b="1" dirty="0"/>
              <a:t>creative and cognitive augmentation tool</a:t>
            </a:r>
            <a:r>
              <a:rPr lang="en-US" sz="2000" dirty="0"/>
              <a:t> rather than a replacement.</a:t>
            </a:r>
          </a:p>
          <a:p>
            <a:pPr marL="0" indent="0">
              <a:buNone/>
            </a:pPr>
            <a:r>
              <a:rPr lang="en-US" dirty="0">
                <a:solidFill>
                  <a:srgbClr val="FF0000"/>
                </a:solidFill>
              </a:rPr>
              <a:t>Ethical Challenges in Generative AI Adoption</a:t>
            </a:r>
          </a:p>
          <a:p>
            <a:pPr marL="0" indent="0">
              <a:buNone/>
            </a:pPr>
            <a:r>
              <a:rPr lang="en-US" dirty="0"/>
              <a:t>Bias and Fairness, Data Privacy, General Data Protection Regulation (GDPR)</a:t>
            </a:r>
          </a:p>
          <a:p>
            <a:pPr marL="0" indent="0">
              <a:buNone/>
            </a:pPr>
            <a:r>
              <a:rPr lang="en-US" dirty="0">
                <a:solidFill>
                  <a:srgbClr val="FF0000"/>
                </a:solidFill>
              </a:rPr>
              <a:t>Intellectual Property and a</a:t>
            </a:r>
            <a:r>
              <a:rPr lang="en-US" dirty="0"/>
              <a:t>ddressing plagiarism risks and ownership of AI-generated content.</a:t>
            </a:r>
          </a:p>
          <a:p>
            <a:pPr marL="0" indent="0">
              <a:buNone/>
            </a:pPr>
            <a:endParaRPr lang="en-US" dirty="0"/>
          </a:p>
        </p:txBody>
      </p:sp>
      <p:pic>
        <p:nvPicPr>
          <p:cNvPr id="18" name="Graphic 17" descr="Robot">
            <a:extLst>
              <a:ext uri="{FF2B5EF4-FFF2-40B4-BE49-F238E27FC236}">
                <a16:creationId xmlns:a16="http://schemas.microsoft.com/office/drawing/2014/main" id="{BE73E8B7-CE1E-5C90-3EC5-5ADD5CDA60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8195" y="1031001"/>
            <a:ext cx="2796511" cy="2796511"/>
          </a:xfrm>
          <a:prstGeom prst="rect">
            <a:avLst/>
          </a:prstGeom>
        </p:spPr>
      </p:pic>
      <p:cxnSp>
        <p:nvCxnSpPr>
          <p:cNvPr id="25" name="Straight Connector 24">
            <a:extLst>
              <a:ext uri="{FF2B5EF4-FFF2-40B4-BE49-F238E27FC236}">
                <a16:creationId xmlns:a16="http://schemas.microsoft.com/office/drawing/2014/main" id="{753FE100-D0AB-4AE2-824B-60CFA31EC6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66301"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AE8B1EE-04EB-2086-F7C5-B5F157AF770E}"/>
              </a:ext>
            </a:extLst>
          </p:cNvPr>
          <p:cNvSpPr txBox="1"/>
          <p:nvPr/>
        </p:nvSpPr>
        <p:spPr>
          <a:xfrm>
            <a:off x="155275" y="5175849"/>
            <a:ext cx="11749178" cy="1200329"/>
          </a:xfrm>
          <a:prstGeom prst="rect">
            <a:avLst/>
          </a:prstGeom>
          <a:noFill/>
        </p:spPr>
        <p:txBody>
          <a:bodyPr wrap="square">
            <a:spAutoFit/>
          </a:bodyPr>
          <a:lstStyle/>
          <a:p>
            <a:r>
              <a:rPr lang="en-US" sz="2400" dirty="0"/>
              <a:t>This series will contribute to Generative </a:t>
            </a:r>
            <a:r>
              <a:rPr lang="en-US" sz="2400" b="1" dirty="0"/>
              <a:t>AI literacy, ethical awareness, and strategic implementation</a:t>
            </a:r>
            <a:r>
              <a:rPr lang="en-US" sz="2400" dirty="0"/>
              <a:t> across industries, empowering practitioners to leverage AI </a:t>
            </a:r>
            <a:r>
              <a:rPr lang="en-US" sz="2400" b="1" dirty="0"/>
              <a:t>effectively and responsibly</a:t>
            </a:r>
            <a:r>
              <a:rPr lang="en-US" sz="2400" dirty="0"/>
              <a:t>.</a:t>
            </a:r>
          </a:p>
        </p:txBody>
      </p:sp>
    </p:spTree>
    <p:custDataLst>
      <p:tags r:id="rId1"/>
    </p:custDataLst>
    <p:extLst>
      <p:ext uri="{BB962C8B-B14F-4D97-AF65-F5344CB8AC3E}">
        <p14:creationId xmlns:p14="http://schemas.microsoft.com/office/powerpoint/2010/main" val="1525698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0" name="Rectangle 9">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urry conference table and chairs">
            <a:extLst>
              <a:ext uri="{FF2B5EF4-FFF2-40B4-BE49-F238E27FC236}">
                <a16:creationId xmlns:a16="http://schemas.microsoft.com/office/drawing/2014/main" id="{0CBE8181-EF18-C2EE-1BCB-4235D439B8C4}"/>
              </a:ext>
            </a:extLst>
          </p:cNvPr>
          <p:cNvPicPr>
            <a:picLocks noChangeAspect="1"/>
          </p:cNvPicPr>
          <p:nvPr/>
        </p:nvPicPr>
        <p:blipFill>
          <a:blip r:embed="rId3"/>
          <a:srcRect t="5316" b="10415"/>
          <a:stretch/>
        </p:blipFill>
        <p:spPr>
          <a:xfrm>
            <a:off x="20" y="10"/>
            <a:ext cx="12191979" cy="6857989"/>
          </a:xfrm>
          <a:prstGeom prst="rect">
            <a:avLst/>
          </a:prstGeom>
        </p:spPr>
      </p:pic>
      <p:sp>
        <p:nvSpPr>
          <p:cNvPr id="12" name="Rectangle 11">
            <a:extLst>
              <a:ext uri="{FF2B5EF4-FFF2-40B4-BE49-F238E27FC236}">
                <a16:creationId xmlns:a16="http://schemas.microsoft.com/office/drawing/2014/main" id="{9E9D00D9-C4F5-471E-BE2C-126CB112A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 y="0"/>
            <a:ext cx="8543515" cy="6858000"/>
          </a:xfrm>
          <a:prstGeom prst="rect">
            <a:avLst/>
          </a:prstGeom>
          <a:gradFill flip="none" rotWithShape="1">
            <a:gsLst>
              <a:gs pos="0">
                <a:srgbClr val="000000">
                  <a:alpha val="0"/>
                </a:srgbClr>
              </a:gs>
              <a:gs pos="58000">
                <a:srgbClr val="000000">
                  <a:alpha val="55000"/>
                </a:srgbClr>
              </a:gs>
              <a:gs pos="93000">
                <a:srgbClr val="000000">
                  <a:alpha val="6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6AAD0A-E1B4-443D-E3CA-0101E473F394}"/>
              </a:ext>
            </a:extLst>
          </p:cNvPr>
          <p:cNvSpPr>
            <a:spLocks noGrp="1"/>
          </p:cNvSpPr>
          <p:nvPr>
            <p:ph type="title"/>
          </p:nvPr>
        </p:nvSpPr>
        <p:spPr>
          <a:xfrm>
            <a:off x="640080" y="914400"/>
            <a:ext cx="4892948" cy="3427867"/>
          </a:xfrm>
        </p:spPr>
        <p:txBody>
          <a:bodyPr vert="horz" lIns="91440" tIns="45720" rIns="91440" bIns="45720" rtlCol="0" anchor="t">
            <a:normAutofit/>
          </a:bodyPr>
          <a:lstStyle/>
          <a:p>
            <a:r>
              <a:rPr lang="en-US" sz="5400" b="1" kern="1200">
                <a:solidFill>
                  <a:srgbClr val="FFFFFF"/>
                </a:solidFill>
                <a:latin typeface="+mj-lt"/>
                <a:ea typeface="+mj-ea"/>
                <a:cs typeface="+mj-cs"/>
              </a:rPr>
              <a:t>Thank you for watching the presentation</a:t>
            </a:r>
          </a:p>
        </p:txBody>
      </p:sp>
      <p:cxnSp>
        <p:nvCxnSpPr>
          <p:cNvPr id="14" name="Straight Connector 13">
            <a:extLst>
              <a:ext uri="{FF2B5EF4-FFF2-40B4-BE49-F238E27FC236}">
                <a16:creationId xmlns:a16="http://schemas.microsoft.com/office/drawing/2014/main" id="{97CC2FE6-3AD0-4131-B4BC-1F4D65E25E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209"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8397372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46B9231A-B34B-4A29-A6AC-532E1EE81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Five hanging light bulbs in the dark with one light bulb with electric line">
            <a:extLst>
              <a:ext uri="{FF2B5EF4-FFF2-40B4-BE49-F238E27FC236}">
                <a16:creationId xmlns:a16="http://schemas.microsoft.com/office/drawing/2014/main" id="{FFCDD8E4-6858-1C7F-69A4-F3AF58B4ED55}"/>
              </a:ext>
            </a:extLst>
          </p:cNvPr>
          <p:cNvPicPr>
            <a:picLocks noChangeAspect="1"/>
          </p:cNvPicPr>
          <p:nvPr/>
        </p:nvPicPr>
        <p:blipFill>
          <a:blip r:embed="rId4">
            <a:extLst>
              <a:ext uri="{28A0092B-C50C-407E-A947-70E740481C1C}">
                <a14:useLocalDpi xmlns:a14="http://schemas.microsoft.com/office/drawing/2010/main" val="0"/>
              </a:ext>
            </a:extLst>
          </a:blip>
          <a:srcRect t="6218" b="6218"/>
          <a:stretch/>
        </p:blipFill>
        <p:spPr>
          <a:xfrm>
            <a:off x="20" y="152"/>
            <a:ext cx="12191980" cy="6857848"/>
          </a:xfrm>
          <a:prstGeom prst="rect">
            <a:avLst/>
          </a:prstGeom>
        </p:spPr>
      </p:pic>
      <p:sp>
        <p:nvSpPr>
          <p:cNvPr id="2" name="Title 1">
            <a:extLst>
              <a:ext uri="{FF2B5EF4-FFF2-40B4-BE49-F238E27FC236}">
                <a16:creationId xmlns:a16="http://schemas.microsoft.com/office/drawing/2014/main" id="{ACAC9E73-7738-A7A6-7FD3-C0679B5564B1}"/>
              </a:ext>
            </a:extLst>
          </p:cNvPr>
          <p:cNvSpPr>
            <a:spLocks noGrp="1"/>
          </p:cNvSpPr>
          <p:nvPr>
            <p:ph type="title"/>
          </p:nvPr>
        </p:nvSpPr>
        <p:spPr>
          <a:xfrm>
            <a:off x="640080" y="985233"/>
            <a:ext cx="8745460" cy="3355853"/>
          </a:xfrm>
        </p:spPr>
        <p:txBody>
          <a:bodyPr vert="horz" lIns="91440" tIns="45720" rIns="91440" bIns="45720" rtlCol="0" anchor="t">
            <a:normAutofit fontScale="90000"/>
          </a:bodyPr>
          <a:lstStyle/>
          <a:p>
            <a:pPr>
              <a:lnSpc>
                <a:spcPct val="90000"/>
              </a:lnSpc>
            </a:pPr>
            <a:r>
              <a:rPr lang="en-US" sz="3800" b="1" kern="1200" dirty="0">
                <a:solidFill>
                  <a:srgbClr val="FFFFFF"/>
                </a:solidFill>
                <a:latin typeface="+mj-lt"/>
                <a:ea typeface="+mj-ea"/>
                <a:cs typeface="+mj-cs"/>
              </a:rPr>
              <a:t>Innovative Learning Technologies I Examine </a:t>
            </a:r>
            <a:br>
              <a:rPr lang="en-US" sz="3800" b="1" kern="1200" dirty="0">
                <a:solidFill>
                  <a:srgbClr val="FFFFFF"/>
                </a:solidFill>
                <a:latin typeface="+mj-lt"/>
                <a:ea typeface="+mj-ea"/>
                <a:cs typeface="+mj-cs"/>
              </a:rPr>
            </a:br>
            <a:br>
              <a:rPr lang="en-US" sz="3800" b="1" kern="1200" dirty="0">
                <a:solidFill>
                  <a:srgbClr val="FFFFFF"/>
                </a:solidFill>
                <a:latin typeface="+mj-lt"/>
                <a:ea typeface="+mj-ea"/>
                <a:cs typeface="+mj-cs"/>
              </a:rPr>
            </a:br>
            <a:r>
              <a:rPr lang="en-US" sz="3800" b="1" kern="1200" dirty="0">
                <a:solidFill>
                  <a:srgbClr val="FFFFFF"/>
                </a:solidFill>
                <a:latin typeface="+mj-lt"/>
                <a:ea typeface="+mj-ea"/>
                <a:cs typeface="+mj-cs"/>
              </a:rPr>
              <a:t>Digital Games </a:t>
            </a:r>
            <a:br>
              <a:rPr lang="en-US" sz="3800" b="1" kern="1200" dirty="0">
                <a:solidFill>
                  <a:srgbClr val="FFFFFF"/>
                </a:solidFill>
                <a:latin typeface="+mj-lt"/>
                <a:ea typeface="+mj-ea"/>
                <a:cs typeface="+mj-cs"/>
              </a:rPr>
            </a:br>
            <a:r>
              <a:rPr lang="en-US" sz="3800" b="1" kern="1200" dirty="0">
                <a:solidFill>
                  <a:srgbClr val="FFFFFF"/>
                </a:solidFill>
                <a:latin typeface="+mj-lt"/>
                <a:ea typeface="+mj-ea"/>
                <a:cs typeface="+mj-cs"/>
              </a:rPr>
              <a:t>Gamification Tools</a:t>
            </a:r>
            <a:br>
              <a:rPr lang="en-US" sz="3800" b="1" kern="1200" dirty="0">
                <a:solidFill>
                  <a:srgbClr val="FFFFFF"/>
                </a:solidFill>
                <a:latin typeface="+mj-lt"/>
                <a:ea typeface="+mj-ea"/>
                <a:cs typeface="+mj-cs"/>
              </a:rPr>
            </a:br>
            <a:r>
              <a:rPr lang="en-US" sz="3800" b="1" kern="1200" dirty="0">
                <a:solidFill>
                  <a:srgbClr val="FFFFFF"/>
                </a:solidFill>
                <a:latin typeface="+mj-lt"/>
                <a:ea typeface="+mj-ea"/>
                <a:cs typeface="+mj-cs"/>
              </a:rPr>
              <a:t>Extended Realities (XR)</a:t>
            </a:r>
            <a:br>
              <a:rPr lang="en-US" sz="3800" b="1" kern="1200" dirty="0">
                <a:solidFill>
                  <a:srgbClr val="FFFFFF"/>
                </a:solidFill>
                <a:latin typeface="+mj-lt"/>
                <a:ea typeface="+mj-ea"/>
                <a:cs typeface="+mj-cs"/>
              </a:rPr>
            </a:br>
            <a:r>
              <a:rPr lang="en-US" sz="3800" b="1" kern="1200" dirty="0">
                <a:solidFill>
                  <a:srgbClr val="FFFFFF"/>
                </a:solidFill>
                <a:latin typeface="+mj-lt"/>
                <a:ea typeface="+mj-ea"/>
                <a:cs typeface="+mj-cs"/>
              </a:rPr>
              <a:t>Artificial Intelligence (AI)</a:t>
            </a:r>
          </a:p>
        </p:txBody>
      </p:sp>
      <p:cxnSp>
        <p:nvCxnSpPr>
          <p:cNvPr id="23" name="Straight Connector 22">
            <a:extLst>
              <a:ext uri="{FF2B5EF4-FFF2-40B4-BE49-F238E27FC236}">
                <a16:creationId xmlns:a16="http://schemas.microsoft.com/office/drawing/2014/main" id="{F0CE0765-E93C-4D37-9D5F-D464EFB10F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495436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5400EAF-7466-314F-EBB8-D5C5A31ABEA2}"/>
              </a:ext>
            </a:extLst>
          </p:cNvPr>
          <p:cNvSpPr txBox="1">
            <a:spLocks/>
          </p:cNvSpPr>
          <p:nvPr/>
        </p:nvSpPr>
        <p:spPr>
          <a:xfrm>
            <a:off x="433136" y="1567982"/>
            <a:ext cx="11301759" cy="1127024"/>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a:lstStyle>
          <a:p>
            <a:pPr algn="ctr">
              <a:spcAft>
                <a:spcPts val="600"/>
              </a:spcAft>
            </a:pPr>
            <a:endParaRPr lang="en-US" sz="3200" dirty="0"/>
          </a:p>
        </p:txBody>
      </p:sp>
    </p:spTree>
    <p:custDataLst>
      <p:tags r:id="rId1"/>
    </p:custDataLst>
    <p:extLst>
      <p:ext uri="{BB962C8B-B14F-4D97-AF65-F5344CB8AC3E}">
        <p14:creationId xmlns:p14="http://schemas.microsoft.com/office/powerpoint/2010/main" val="232466127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nodePh="1">
                                  <p:stCondLst>
                                    <p:cond delay="500"/>
                                  </p:stCondLst>
                                  <p:endCondLst>
                                    <p:cond evt="begin" delay="0">
                                      <p:tn val="8"/>
                                    </p:cond>
                                  </p:endCondLst>
                                  <p:iterate>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erson sitting at a desk with a computer&#10;&#10;AI-generated content may be incorrect.">
            <a:extLst>
              <a:ext uri="{FF2B5EF4-FFF2-40B4-BE49-F238E27FC236}">
                <a16:creationId xmlns:a16="http://schemas.microsoft.com/office/drawing/2014/main" id="{CAE6E794-E587-7524-FCCF-04AD99893C49}"/>
              </a:ext>
            </a:extLst>
          </p:cNvPr>
          <p:cNvPicPr>
            <a:picLocks noChangeAspect="1"/>
          </p:cNvPicPr>
          <p:nvPr/>
        </p:nvPicPr>
        <p:blipFill>
          <a:blip r:embed="rId4">
            <a:extLst>
              <a:ext uri="{28A0092B-C50C-407E-A947-70E740481C1C}">
                <a14:useLocalDpi xmlns:a14="http://schemas.microsoft.com/office/drawing/2010/main" val="0"/>
              </a:ext>
            </a:extLst>
          </a:blip>
          <a:srcRect t="1055" r="1" b="1"/>
          <a:stretch/>
        </p:blipFill>
        <p:spPr>
          <a:xfrm>
            <a:off x="20" y="10"/>
            <a:ext cx="6931132" cy="6857990"/>
          </a:xfrm>
          <a:prstGeom prst="rect">
            <a:avLst/>
          </a:prstGeom>
        </p:spPr>
      </p:pic>
      <p:sp>
        <p:nvSpPr>
          <p:cNvPr id="2" name="Title 1">
            <a:extLst>
              <a:ext uri="{FF2B5EF4-FFF2-40B4-BE49-F238E27FC236}">
                <a16:creationId xmlns:a16="http://schemas.microsoft.com/office/drawing/2014/main" id="{95AB887F-6E6D-E093-92B7-EE41FC57F785}"/>
              </a:ext>
            </a:extLst>
          </p:cNvPr>
          <p:cNvSpPr>
            <a:spLocks noGrp="1"/>
          </p:cNvSpPr>
          <p:nvPr>
            <p:ph type="ctrTitle"/>
          </p:nvPr>
        </p:nvSpPr>
        <p:spPr>
          <a:xfrm>
            <a:off x="7177177" y="345057"/>
            <a:ext cx="4865298" cy="4123423"/>
          </a:xfrm>
        </p:spPr>
        <p:txBody>
          <a:bodyPr anchor="b">
            <a:normAutofit/>
          </a:bodyPr>
          <a:lstStyle/>
          <a:p>
            <a:r>
              <a:rPr lang="en-US" sz="5800" dirty="0"/>
              <a:t>The Birth of a Dissertation</a:t>
            </a:r>
          </a:p>
        </p:txBody>
      </p:sp>
      <p:cxnSp>
        <p:nvCxnSpPr>
          <p:cNvPr id="33" name="Straight Connector 32">
            <a:extLst>
              <a:ext uri="{FF2B5EF4-FFF2-40B4-BE49-F238E27FC236}">
                <a16:creationId xmlns:a16="http://schemas.microsoft.com/office/drawing/2014/main" id="{6CA391F1-4B2C-521B-F6A5-52C74B3034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75848" y="4711579"/>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4" name="Picture 3" descr="A person in a field with dragons&#10;&#10;AI-generated content may be incorrect.">
            <a:extLst>
              <a:ext uri="{FF2B5EF4-FFF2-40B4-BE49-F238E27FC236}">
                <a16:creationId xmlns:a16="http://schemas.microsoft.com/office/drawing/2014/main" id="{4B565579-804D-ABEE-854F-FAACF91E3F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8467" y="3554083"/>
            <a:ext cx="2037495" cy="1500996"/>
          </a:xfrm>
          <a:prstGeom prst="rect">
            <a:avLst/>
          </a:prstGeom>
        </p:spPr>
      </p:pic>
    </p:spTree>
    <p:custDataLst>
      <p:tags r:id="rId1"/>
    </p:custDataLst>
    <p:extLst>
      <p:ext uri="{BB962C8B-B14F-4D97-AF65-F5344CB8AC3E}">
        <p14:creationId xmlns:p14="http://schemas.microsoft.com/office/powerpoint/2010/main" val="3388074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A4FDDF-F59C-428B-8603-3A86D759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standing on a path with a couple of people in the background">
            <a:extLst>
              <a:ext uri="{FF2B5EF4-FFF2-40B4-BE49-F238E27FC236}">
                <a16:creationId xmlns:a16="http://schemas.microsoft.com/office/drawing/2014/main" id="{222DA963-8401-E05B-E53C-FA38F7138E72}"/>
              </a:ext>
            </a:extLst>
          </p:cNvPr>
          <p:cNvPicPr>
            <a:picLocks noChangeAspect="1"/>
          </p:cNvPicPr>
          <p:nvPr/>
        </p:nvPicPr>
        <p:blipFill>
          <a:blip r:embed="rId3">
            <a:extLst>
              <a:ext uri="{28A0092B-C50C-407E-A947-70E740481C1C}">
                <a14:useLocalDpi xmlns:a14="http://schemas.microsoft.com/office/drawing/2010/main" val="0"/>
              </a:ext>
            </a:extLst>
          </a:blip>
          <a:srcRect b="43750"/>
          <a:stretch/>
        </p:blipFill>
        <p:spPr>
          <a:xfrm>
            <a:off x="1" y="1"/>
            <a:ext cx="12192000" cy="6857988"/>
          </a:xfrm>
          <a:prstGeom prst="rect">
            <a:avLst/>
          </a:prstGeom>
        </p:spPr>
      </p:pic>
      <p:sp>
        <p:nvSpPr>
          <p:cNvPr id="5" name="TextBox 4">
            <a:extLst>
              <a:ext uri="{FF2B5EF4-FFF2-40B4-BE49-F238E27FC236}">
                <a16:creationId xmlns:a16="http://schemas.microsoft.com/office/drawing/2014/main" id="{56A08106-2897-2E1A-E546-2F12FB6751FC}"/>
              </a:ext>
            </a:extLst>
          </p:cNvPr>
          <p:cNvSpPr txBox="1"/>
          <p:nvPr/>
        </p:nvSpPr>
        <p:spPr>
          <a:xfrm>
            <a:off x="168638" y="1291865"/>
            <a:ext cx="11442517" cy="769441"/>
          </a:xfrm>
          <a:prstGeom prst="rect">
            <a:avLst/>
          </a:prstGeom>
          <a:noFill/>
        </p:spPr>
        <p:txBody>
          <a:bodyPr wrap="square">
            <a:spAutoFit/>
          </a:bodyPr>
          <a:lstStyle/>
          <a:p>
            <a:pPr algn="ctr"/>
            <a:r>
              <a:rPr lang="en-US" sz="4400" b="1" dirty="0">
                <a:solidFill>
                  <a:schemeClr val="bg1"/>
                </a:solidFill>
                <a:highlight>
                  <a:srgbClr val="000000"/>
                </a:highlight>
              </a:rPr>
              <a:t>Unique Contributions of My GBL Research </a:t>
            </a:r>
          </a:p>
        </p:txBody>
      </p:sp>
    </p:spTree>
    <p:custDataLst>
      <p:tags r:id="rId1"/>
    </p:custDataLst>
    <p:extLst>
      <p:ext uri="{BB962C8B-B14F-4D97-AF65-F5344CB8AC3E}">
        <p14:creationId xmlns:p14="http://schemas.microsoft.com/office/powerpoint/2010/main" val="298037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9414EB-FE9D-F924-6E71-5F3426A17933}"/>
              </a:ext>
            </a:extLst>
          </p:cNvPr>
          <p:cNvSpPr>
            <a:spLocks noGrp="1"/>
          </p:cNvSpPr>
          <p:nvPr>
            <p:ph type="ctrTitle"/>
          </p:nvPr>
        </p:nvSpPr>
        <p:spPr>
          <a:xfrm>
            <a:off x="7010400" y="609600"/>
            <a:ext cx="4699289" cy="2875865"/>
          </a:xfrm>
        </p:spPr>
        <p:txBody>
          <a:bodyPr anchor="b">
            <a:normAutofit/>
          </a:bodyPr>
          <a:lstStyle/>
          <a:p>
            <a:pPr>
              <a:lnSpc>
                <a:spcPct val="90000"/>
              </a:lnSpc>
            </a:pPr>
            <a:r>
              <a:rPr lang="en-US" sz="3900" dirty="0"/>
              <a:t>Game Content Theory (GCT) and Game Content Instructional Model (GCIM)</a:t>
            </a:r>
          </a:p>
        </p:txBody>
      </p:sp>
      <p:sp>
        <p:nvSpPr>
          <p:cNvPr id="3" name="Subtitle 2">
            <a:extLst>
              <a:ext uri="{FF2B5EF4-FFF2-40B4-BE49-F238E27FC236}">
                <a16:creationId xmlns:a16="http://schemas.microsoft.com/office/drawing/2014/main" id="{2C937475-00AE-B890-AAEB-24FA714F7073}"/>
              </a:ext>
            </a:extLst>
          </p:cNvPr>
          <p:cNvSpPr>
            <a:spLocks noGrp="1"/>
          </p:cNvSpPr>
          <p:nvPr>
            <p:ph type="subTitle" idx="1"/>
          </p:nvPr>
        </p:nvSpPr>
        <p:spPr>
          <a:xfrm>
            <a:off x="7373611" y="3827306"/>
            <a:ext cx="3972865" cy="1344426"/>
          </a:xfrm>
        </p:spPr>
        <p:txBody>
          <a:bodyPr anchor="t">
            <a:normAutofit/>
          </a:bodyPr>
          <a:lstStyle/>
          <a:p>
            <a:r>
              <a:rPr lang="en-US" dirty="0"/>
              <a:t>Exploring the value of extant game contents in educational contexts</a:t>
            </a:r>
          </a:p>
        </p:txBody>
      </p:sp>
      <p:pic>
        <p:nvPicPr>
          <p:cNvPr id="4" name="Picture 3">
            <a:extLst>
              <a:ext uri="{FF2B5EF4-FFF2-40B4-BE49-F238E27FC236}">
                <a16:creationId xmlns:a16="http://schemas.microsoft.com/office/drawing/2014/main" id="{86B3C4F9-A769-4BCF-B45F-E5E1E89E003D}"/>
              </a:ext>
            </a:extLst>
          </p:cNvPr>
          <p:cNvPicPr>
            <a:picLocks noChangeAspect="1"/>
          </p:cNvPicPr>
          <p:nvPr/>
        </p:nvPicPr>
        <p:blipFill>
          <a:blip r:embed="rId4">
            <a:extLst>
              <a:ext uri="{28A0092B-C50C-407E-A947-70E740481C1C}">
                <a14:useLocalDpi xmlns:a14="http://schemas.microsoft.com/office/drawing/2010/main" val="0"/>
              </a:ext>
            </a:extLst>
          </a:blip>
          <a:srcRect t="8040" b="8040"/>
          <a:stretch/>
        </p:blipFill>
        <p:spPr>
          <a:xfrm>
            <a:off x="20" y="609600"/>
            <a:ext cx="6778327" cy="5688323"/>
          </a:xfrm>
          <a:prstGeom prst="rect">
            <a:avLst/>
          </a:prstGeom>
        </p:spPr>
      </p:pic>
      <p:cxnSp>
        <p:nvCxnSpPr>
          <p:cNvPr id="11" name="Straight Connector 10">
            <a:extLst>
              <a:ext uri="{FF2B5EF4-FFF2-40B4-BE49-F238E27FC236}">
                <a16:creationId xmlns:a16="http://schemas.microsoft.com/office/drawing/2014/main" id="{7CC73A33-65FF-41A9-A3B0-006753CD10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248400"/>
            <a:ext cx="6778350" cy="49006"/>
          </a:xfrm>
          <a:prstGeom prst="line">
            <a:avLst/>
          </a:prstGeom>
          <a:ln w="76200"/>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1234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42"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variety of ways to communicate and think electronically">
            <a:extLst>
              <a:ext uri="{FF2B5EF4-FFF2-40B4-BE49-F238E27FC236}">
                <a16:creationId xmlns:a16="http://schemas.microsoft.com/office/drawing/2014/main" id="{3391505B-6D96-40ED-BAA4-BC47040C0FA3}"/>
              </a:ext>
            </a:extLst>
          </p:cNvPr>
          <p:cNvPicPr>
            <a:picLocks noGrp="1" noChangeAspect="1"/>
          </p:cNvPicPr>
          <p:nvPr>
            <p:ph sz="half" idx="1"/>
          </p:nvPr>
        </p:nvPicPr>
        <p:blipFill>
          <a:blip r:embed="rId4"/>
          <a:srcRect l="28174" r="25471" b="-2"/>
          <a:stretch/>
        </p:blipFill>
        <p:spPr>
          <a:xfrm>
            <a:off x="9848617" y="3429000"/>
            <a:ext cx="2342403" cy="2842505"/>
          </a:xfrm>
          <a:prstGeom prst="rect">
            <a:avLst/>
          </a:prstGeom>
        </p:spPr>
      </p:pic>
      <p:cxnSp>
        <p:nvCxnSpPr>
          <p:cNvPr id="14" name="Straight Connector 13">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774468" y="6271515"/>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885613-3E43-CBBD-525A-88795C25CE36}"/>
              </a:ext>
            </a:extLst>
          </p:cNvPr>
          <p:cNvSpPr>
            <a:spLocks noGrp="1"/>
          </p:cNvSpPr>
          <p:nvPr>
            <p:ph type="title"/>
          </p:nvPr>
        </p:nvSpPr>
        <p:spPr>
          <a:xfrm>
            <a:off x="713232" y="333580"/>
            <a:ext cx="6291472" cy="833725"/>
          </a:xfrm>
        </p:spPr>
        <p:txBody>
          <a:bodyPr vert="horz" lIns="91440" tIns="45720" rIns="91440" bIns="45720" rtlCol="0" anchor="t">
            <a:normAutofit/>
          </a:bodyPr>
          <a:lstStyle/>
          <a:p>
            <a:pPr>
              <a:lnSpc>
                <a:spcPct val="90000"/>
              </a:lnSpc>
            </a:pPr>
            <a:r>
              <a:rPr lang="en-US" sz="3400" dirty="0"/>
              <a:t>Core Premise of GCT</a:t>
            </a:r>
          </a:p>
        </p:txBody>
      </p:sp>
      <p:sp>
        <p:nvSpPr>
          <p:cNvPr id="4" name="Content Placeholder 3">
            <a:extLst>
              <a:ext uri="{FF2B5EF4-FFF2-40B4-BE49-F238E27FC236}">
                <a16:creationId xmlns:a16="http://schemas.microsoft.com/office/drawing/2014/main" id="{15C7D4AC-9EF1-B63E-643D-6264D951A6E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61198" y="1167305"/>
            <a:ext cx="9337437" cy="4808461"/>
          </a:xfrm>
        </p:spPr>
        <p:txBody>
          <a:bodyPr>
            <a:normAutofit fontScale="92500" lnSpcReduction="20000"/>
          </a:bodyPr>
          <a:lstStyle/>
          <a:p>
            <a:pPr marL="0" indent="0">
              <a:spcBef>
                <a:spcPts val="2500"/>
              </a:spcBef>
              <a:buNone/>
            </a:pPr>
            <a:r>
              <a:rPr lang="en-US" b="1" dirty="0">
                <a:solidFill>
                  <a:srgbClr val="FF0000"/>
                </a:solidFill>
              </a:rPr>
              <a:t>Game Content Theory (GCT) and Game Content Instructional Model (GCIM) is an ongoing project that has already completed 9 years and has 14 studies to back up the premise, principles and model. My textbook on GCT and GCIM is in the works and should be published soon. </a:t>
            </a:r>
          </a:p>
          <a:p>
            <a:pPr marL="0" indent="0">
              <a:spcBef>
                <a:spcPts val="2500"/>
              </a:spcBef>
              <a:buNone/>
            </a:pPr>
            <a:r>
              <a:rPr lang="en-US" b="1" dirty="0"/>
              <a:t>GCT posits that students’ engagement and learning outcomes can be significantly enhanced by incorporating game-related extant contents into educational settings. </a:t>
            </a:r>
          </a:p>
          <a:p>
            <a:pPr marL="0" indent="0">
              <a:spcBef>
                <a:spcPts val="2500"/>
              </a:spcBef>
              <a:buNone/>
            </a:pPr>
            <a:r>
              <a:rPr lang="en-US" b="1" dirty="0"/>
              <a:t>It suggests that students and faculty/teachers do not necessarily need to play games to benefit from them; rather, interacting with game content—such as wikis, blogs, tutorials, and lore—can be just as effective in fostering critical thinking and engagement. </a:t>
            </a:r>
          </a:p>
          <a:p>
            <a:pPr marL="0" indent="0">
              <a:spcBef>
                <a:spcPts val="2500"/>
              </a:spcBef>
              <a:buNone/>
            </a:pPr>
            <a:r>
              <a:rPr lang="en-US" b="1" dirty="0"/>
              <a:t>The theory highlights student choice, game selection flexibility, and integration of game-based resources as key drivers of learning success.</a:t>
            </a:r>
          </a:p>
        </p:txBody>
      </p:sp>
    </p:spTree>
    <p:custDataLst>
      <p:tags r:id="rId1"/>
    </p:custDataLst>
    <p:extLst>
      <p:ext uri="{BB962C8B-B14F-4D97-AF65-F5344CB8AC3E}">
        <p14:creationId xmlns:p14="http://schemas.microsoft.com/office/powerpoint/2010/main" val="3863644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1592</TotalTime>
  <Words>3238</Words>
  <Application>Microsoft Office PowerPoint</Application>
  <PresentationFormat>Widescreen</PresentationFormat>
  <Paragraphs>204</Paragraphs>
  <Slides>44</Slides>
  <Notes>22</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Aptos</vt:lpstr>
      <vt:lpstr>Arial</vt:lpstr>
      <vt:lpstr>Bierstadt</vt:lpstr>
      <vt:lpstr>Calibri</vt:lpstr>
      <vt:lpstr>Grandview Display</vt:lpstr>
      <vt:lpstr>Times New Roman</vt:lpstr>
      <vt:lpstr>DashVTI</vt:lpstr>
      <vt:lpstr>Pioneering Outcomes in AI and Game-Based Learning for Education</vt:lpstr>
      <vt:lpstr>Agenda Items</vt:lpstr>
      <vt:lpstr>PowerPoint Presentation</vt:lpstr>
      <vt:lpstr>My Research Framework Model: SPA (Sustainability, Performance, Affect)</vt:lpstr>
      <vt:lpstr>Innovative Learning Technologies I Examine   Digital Games  Gamification Tools Extended Realities (XR) Artificial Intelligence (AI)</vt:lpstr>
      <vt:lpstr>The Birth of a Dissertation</vt:lpstr>
      <vt:lpstr>PowerPoint Presentation</vt:lpstr>
      <vt:lpstr>Game Content Theory (GCT) and Game Content Instructional Model (GCIM)</vt:lpstr>
      <vt:lpstr>Core Premise of GCT</vt:lpstr>
      <vt:lpstr>My Dissertation Presentation Site</vt:lpstr>
      <vt:lpstr>Post Dissertation Studies and Training</vt:lpstr>
      <vt:lpstr>Participant Testimonials</vt:lpstr>
      <vt:lpstr>Participant Testimonials</vt:lpstr>
      <vt:lpstr>Participant Testimonials</vt:lpstr>
      <vt:lpstr>Participant Testimonials</vt:lpstr>
      <vt:lpstr>Participant Testimonials</vt:lpstr>
      <vt:lpstr>Participant Testimonials</vt:lpstr>
      <vt:lpstr>Core Principles of Game Content Theory (GCT) </vt:lpstr>
      <vt:lpstr>Examples of Extant Game Contents</vt:lpstr>
      <vt:lpstr>Barriers that GCT is breaking</vt:lpstr>
      <vt:lpstr>Key Steps of the GCT Process</vt:lpstr>
      <vt:lpstr>Step 1: Identify Relevant Games and Content </vt:lpstr>
      <vt:lpstr>Step 2: Provide Flexible Engagement Options </vt:lpstr>
      <vt:lpstr>Step 3: Incorporate Game Content into Assessments </vt:lpstr>
      <vt:lpstr>Step 4: Measure Learning Outcomes </vt:lpstr>
      <vt:lpstr>Step 5: Evaluate and Iterate </vt:lpstr>
      <vt:lpstr>Selected Studies</vt:lpstr>
      <vt:lpstr>PowerPoint Presentation</vt:lpstr>
      <vt:lpstr>Extended Realities (XR) and Artificial Intelligence (AI) [VGAI &amp; GPT]</vt:lpstr>
      <vt:lpstr>What is Video Game AI (VG AI) vs Generative AI</vt:lpstr>
      <vt:lpstr>What is Video Game AI (VG AI) vs Generative AI</vt:lpstr>
      <vt:lpstr>How Similar is Video Game AI (VG AI) to Generative AI</vt:lpstr>
      <vt:lpstr>Unique contributions of my AI and XR research</vt:lpstr>
      <vt:lpstr>The Theories of Bio Virtualization and Phantom Stimulus</vt:lpstr>
      <vt:lpstr>PowerPoint Presentation</vt:lpstr>
      <vt:lpstr>PowerPoint Presentation</vt:lpstr>
      <vt:lpstr>Selected Studies</vt:lpstr>
      <vt:lpstr>Selected Studies</vt:lpstr>
      <vt:lpstr>Ongoing Research </vt:lpstr>
      <vt:lpstr>Project 1: Video Games, XR and Cognitive Fallouts </vt:lpstr>
      <vt:lpstr>Project 2: The inclusive play: Harnessing video games and Generative AI to aid cultural awareness </vt:lpstr>
      <vt:lpstr>Generative AI Analysis and Application</vt:lpstr>
      <vt:lpstr>Front End AI Analysis and Application</vt:lpstr>
      <vt:lpstr>Thank you for watching the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Papia Bawa</dc:creator>
  <cp:lastModifiedBy>Papia Bawa</cp:lastModifiedBy>
  <cp:revision>6</cp:revision>
  <dcterms:created xsi:type="dcterms:W3CDTF">2025-02-14T16:26:10Z</dcterms:created>
  <dcterms:modified xsi:type="dcterms:W3CDTF">2025-02-21T20:11:00Z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7BCFAE7A-DD78-4C05-91AE-5EF9AFFF6A8F</vt:lpwstr>
  </property>
  <property fmtid="{D5CDD505-2E9C-101B-9397-08002B2CF9AE}" pid="3" name="ArticulatePath">
    <vt:lpwstr>Presentation1</vt:lpwstr>
  </property>
</Properties>
</file>